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2" r:id="rId1"/>
  </p:sldMasterIdLst>
  <p:notesMasterIdLst>
    <p:notesMasterId r:id="rId28"/>
  </p:notesMasterIdLst>
  <p:sldIdLst>
    <p:sldId id="256" r:id="rId2"/>
    <p:sldId id="257" r:id="rId3"/>
    <p:sldId id="274" r:id="rId4"/>
    <p:sldId id="258" r:id="rId5"/>
    <p:sldId id="259" r:id="rId6"/>
    <p:sldId id="261" r:id="rId7"/>
    <p:sldId id="292" r:id="rId8"/>
    <p:sldId id="260" r:id="rId9"/>
    <p:sldId id="275" r:id="rId10"/>
    <p:sldId id="262" r:id="rId11"/>
    <p:sldId id="263" r:id="rId12"/>
    <p:sldId id="283" r:id="rId13"/>
    <p:sldId id="266" r:id="rId14"/>
    <p:sldId id="267" r:id="rId15"/>
    <p:sldId id="268" r:id="rId16"/>
    <p:sldId id="290" r:id="rId17"/>
    <p:sldId id="276" r:id="rId18"/>
    <p:sldId id="270" r:id="rId19"/>
    <p:sldId id="271" r:id="rId20"/>
    <p:sldId id="269" r:id="rId21"/>
    <p:sldId id="273" r:id="rId22"/>
    <p:sldId id="284" r:id="rId23"/>
    <p:sldId id="277" r:id="rId24"/>
    <p:sldId id="278" r:id="rId25"/>
    <p:sldId id="279" r:id="rId26"/>
    <p:sldId id="28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5F99"/>
    <a:srgbClr val="35447E"/>
    <a:srgbClr val="F6F6A4"/>
    <a:srgbClr val="F6F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3357" autoAdjust="0"/>
  </p:normalViewPr>
  <p:slideViewPr>
    <p:cSldViewPr snapToGrid="0">
      <p:cViewPr varScale="1">
        <p:scale>
          <a:sx n="69" d="100"/>
          <a:sy n="69" d="100"/>
        </p:scale>
        <p:origin x="744" y="1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9CD149-0D64-45BC-9215-6773D280C959}"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0B543-79C3-4882-B7BB-C331E2E38C57}" type="slidenum">
              <a:rPr lang="en-US" smtClean="0"/>
              <a:t>‹N°›</a:t>
            </a:fld>
            <a:endParaRPr lang="en-US"/>
          </a:p>
        </p:txBody>
      </p:sp>
    </p:spTree>
    <p:extLst>
      <p:ext uri="{BB962C8B-B14F-4D97-AF65-F5344CB8AC3E}">
        <p14:creationId xmlns:p14="http://schemas.microsoft.com/office/powerpoint/2010/main" val="928510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dirty="0" smtClean="0"/>
              <a:t>Honorable membres</a:t>
            </a:r>
            <a:r>
              <a:rPr lang="fr-CM" baseline="0" dirty="0" smtClean="0"/>
              <a:t> du jurys chers parent, cher invités bonjour bienvenue au soutenances de fin d’étude en vue de l’obtention d’une l’</a:t>
            </a:r>
            <a:r>
              <a:rPr lang="fr-CM" baseline="0" dirty="0" err="1" smtClean="0"/>
              <a:t>icence</a:t>
            </a:r>
            <a:r>
              <a:rPr lang="fr-CM" baseline="0" dirty="0" smtClean="0"/>
              <a:t> technologie.</a:t>
            </a:r>
          </a:p>
          <a:p>
            <a:endParaRPr lang="fr-CM" baseline="0" dirty="0" smtClean="0"/>
          </a:p>
          <a:p>
            <a:r>
              <a:rPr lang="fr-CM" baseline="0" dirty="0" smtClean="0"/>
              <a:t>	nous vous présentons aujourd’hui le fruit de notre stage effectué du 2 mai au 2 juin à IT services Yaoundé sous le thème de </a:t>
            </a:r>
            <a:r>
              <a:rPr lang="fr-CM" sz="1200" dirty="0" smtClean="0"/>
              <a:t>conception d'un système De double authentification et de signature numérique sur l'</a:t>
            </a:r>
            <a:r>
              <a:rPr lang="fr-CM" sz="1200" dirty="0" err="1" smtClean="0"/>
              <a:t>erp</a:t>
            </a:r>
            <a:r>
              <a:rPr lang="fr-CM" sz="1200" dirty="0" smtClean="0"/>
              <a:t> Odoo.</a:t>
            </a:r>
          </a:p>
          <a:p>
            <a:r>
              <a:rPr lang="fr-CM" sz="1200" dirty="0" smtClean="0"/>
              <a:t>Nous avons eu le privilège d’</a:t>
            </a:r>
            <a:r>
              <a:rPr lang="fr-CM" sz="1200" dirty="0" err="1" smtClean="0"/>
              <a:t>etre</a:t>
            </a:r>
            <a:r>
              <a:rPr lang="fr-CM" sz="1200" dirty="0" smtClean="0"/>
              <a:t> encadré académiquement par le Dr </a:t>
            </a:r>
            <a:r>
              <a:rPr lang="fr-CM" sz="1200" dirty="0" err="1" smtClean="0"/>
              <a:t>Batouré</a:t>
            </a:r>
            <a:r>
              <a:rPr lang="fr-CM" sz="1200" dirty="0" smtClean="0"/>
              <a:t> et Apollinaire chargé de cours à l’IUT </a:t>
            </a:r>
            <a:r>
              <a:rPr lang="fr-CM" sz="1200" baseline="0" dirty="0" smtClean="0"/>
              <a:t> et industriellement par L’</a:t>
            </a:r>
            <a:r>
              <a:rPr lang="fr-CM" sz="1200" baseline="0" dirty="0" err="1" smtClean="0"/>
              <a:t>ingenieur</a:t>
            </a:r>
            <a:r>
              <a:rPr lang="fr-CM" sz="1200" baseline="0" dirty="0" smtClean="0"/>
              <a:t> WAKO Raoul développeur Odoo à ITS. </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a:t>
            </a:fld>
            <a:endParaRPr lang="en-US"/>
          </a:p>
        </p:txBody>
      </p:sp>
    </p:spTree>
    <p:extLst>
      <p:ext uri="{BB962C8B-B14F-4D97-AF65-F5344CB8AC3E}">
        <p14:creationId xmlns:p14="http://schemas.microsoft.com/office/powerpoint/2010/main" val="30983440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sz="1200" b="0" i="0" kern="1200" dirty="0" err="1" smtClean="0">
                <a:solidFill>
                  <a:schemeClr val="tx1"/>
                </a:solidFill>
                <a:effectLst/>
                <a:latin typeface="+mn-lt"/>
                <a:ea typeface="+mn-ea"/>
                <a:cs typeface="+mn-cs"/>
              </a:rPr>
              <a:t>Scrum</a:t>
            </a:r>
            <a:r>
              <a:rPr lang="fr-CM" sz="1200" b="0" i="0" kern="1200" dirty="0" smtClean="0">
                <a:solidFill>
                  <a:schemeClr val="tx1"/>
                </a:solidFill>
                <a:effectLst/>
                <a:latin typeface="+mn-lt"/>
                <a:ea typeface="+mn-ea"/>
                <a:cs typeface="+mn-cs"/>
              </a:rPr>
              <a:t> est une méthode</a:t>
            </a:r>
            <a:r>
              <a:rPr lang="fr-CM" sz="1200" b="0" i="0" kern="1200" baseline="0" dirty="0" smtClean="0">
                <a:solidFill>
                  <a:schemeClr val="tx1"/>
                </a:solidFill>
                <a:effectLst/>
                <a:latin typeface="+mn-lt"/>
                <a:ea typeface="+mn-ea"/>
                <a:cs typeface="+mn-cs"/>
              </a:rPr>
              <a:t> approche agile qui permet le développement itératif et incrémentale </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10</a:t>
            </a:fld>
            <a:endParaRPr lang="en-US"/>
          </a:p>
        </p:txBody>
      </p:sp>
    </p:spTree>
    <p:extLst>
      <p:ext uri="{BB962C8B-B14F-4D97-AF65-F5344CB8AC3E}">
        <p14:creationId xmlns:p14="http://schemas.microsoft.com/office/powerpoint/2010/main" val="2461953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err="1" smtClean="0">
                <a:solidFill>
                  <a:schemeClr val="tx1"/>
                </a:solidFill>
                <a:effectLst/>
                <a:latin typeface="+mn-lt"/>
                <a:ea typeface="+mn-ea"/>
                <a:cs typeface="+mn-cs"/>
              </a:rPr>
              <a:t>SysML</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Systems</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Modeling</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Language</a:t>
            </a:r>
            <a:r>
              <a:rPr lang="fr-FR" sz="1200" b="0" i="0" kern="1200" dirty="0" smtClean="0">
                <a:solidFill>
                  <a:schemeClr val="tx1"/>
                </a:solidFill>
                <a:effectLst/>
                <a:latin typeface="+mn-lt"/>
                <a:ea typeface="+mn-ea"/>
                <a:cs typeface="+mn-cs"/>
              </a:rPr>
              <a:t>), ER (</a:t>
            </a:r>
            <a:r>
              <a:rPr lang="fr-FR" sz="1200" b="0" i="0" kern="1200" dirty="0" err="1" smtClean="0">
                <a:solidFill>
                  <a:schemeClr val="tx1"/>
                </a:solidFill>
                <a:effectLst/>
                <a:latin typeface="+mn-lt"/>
                <a:ea typeface="+mn-ea"/>
                <a:cs typeface="+mn-cs"/>
              </a:rPr>
              <a:t>Entity</a:t>
            </a:r>
            <a:r>
              <a:rPr lang="fr-FR" sz="1200" b="0" i="0" kern="1200" dirty="0" smtClean="0">
                <a:solidFill>
                  <a:schemeClr val="tx1"/>
                </a:solidFill>
                <a:effectLst/>
                <a:latin typeface="+mn-lt"/>
                <a:ea typeface="+mn-ea"/>
                <a:cs typeface="+mn-cs"/>
              </a:rPr>
              <a:t>-Relationship), UML (</a:t>
            </a:r>
            <a:r>
              <a:rPr lang="fr-FR" sz="1200" b="0" i="0" u="none" strike="noStrike" kern="1200" dirty="0" err="1" smtClean="0">
                <a:solidFill>
                  <a:schemeClr val="tx1"/>
                </a:solidFill>
                <a:effectLst/>
                <a:latin typeface="+mn-lt"/>
                <a:ea typeface="+mn-ea"/>
                <a:cs typeface="+mn-cs"/>
              </a:rPr>
              <a:t>Unified</a:t>
            </a:r>
            <a:r>
              <a:rPr lang="fr-FR" sz="1200" b="0" i="0" u="none" strike="noStrike" kern="1200" dirty="0" smtClean="0">
                <a:solidFill>
                  <a:schemeClr val="tx1"/>
                </a:solidFill>
                <a:effectLst/>
                <a:latin typeface="+mn-lt"/>
                <a:ea typeface="+mn-ea"/>
                <a:cs typeface="+mn-cs"/>
              </a:rPr>
              <a:t> </a:t>
            </a:r>
            <a:r>
              <a:rPr lang="fr-FR" sz="1200" b="0" i="0" u="none" strike="noStrike" kern="1200" dirty="0" err="1" smtClean="0">
                <a:solidFill>
                  <a:schemeClr val="tx1"/>
                </a:solidFill>
                <a:effectLst/>
                <a:latin typeface="+mn-lt"/>
                <a:ea typeface="+mn-ea"/>
                <a:cs typeface="+mn-cs"/>
              </a:rPr>
              <a:t>Modeling</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Language</a:t>
            </a:r>
            <a:r>
              <a:rPr lang="fr-FR" sz="1200" b="0" i="0" kern="1200" dirty="0" smtClean="0">
                <a:solidFill>
                  <a:schemeClr val="tx1"/>
                </a:solidFill>
                <a:effectLst/>
                <a:latin typeface="+mn-lt"/>
                <a:ea typeface="+mn-ea"/>
                <a:cs typeface="+mn-cs"/>
              </a:rPr>
              <a:t>)</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11</a:t>
            </a:fld>
            <a:endParaRPr lang="en-US"/>
          </a:p>
        </p:txBody>
      </p:sp>
    </p:spTree>
    <p:extLst>
      <p:ext uri="{BB962C8B-B14F-4D97-AF65-F5344CB8AC3E}">
        <p14:creationId xmlns:p14="http://schemas.microsoft.com/office/powerpoint/2010/main" val="3636523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15</a:t>
            </a:fld>
            <a:endParaRPr lang="en-US"/>
          </a:p>
        </p:txBody>
      </p:sp>
    </p:spTree>
    <p:extLst>
      <p:ext uri="{BB962C8B-B14F-4D97-AF65-F5344CB8AC3E}">
        <p14:creationId xmlns:p14="http://schemas.microsoft.com/office/powerpoint/2010/main" val="2395860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888D785-576E-4094-BC5E-EF2539EBA0E9}" type="slidenum">
              <a:rPr lang="fr-FR" smtClean="0"/>
              <a:t>17</a:t>
            </a:fld>
            <a:endParaRPr lang="fr-FR"/>
          </a:p>
        </p:txBody>
      </p:sp>
    </p:spTree>
    <p:extLst>
      <p:ext uri="{BB962C8B-B14F-4D97-AF65-F5344CB8AC3E}">
        <p14:creationId xmlns:p14="http://schemas.microsoft.com/office/powerpoint/2010/main" val="2509502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psycopg2</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18</a:t>
            </a:fld>
            <a:endParaRPr lang="en-US"/>
          </a:p>
        </p:txBody>
      </p:sp>
    </p:spTree>
    <p:extLst>
      <p:ext uri="{BB962C8B-B14F-4D97-AF65-F5344CB8AC3E}">
        <p14:creationId xmlns:p14="http://schemas.microsoft.com/office/powerpoint/2010/main" val="3061571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19</a:t>
            </a:fld>
            <a:endParaRPr lang="en-US"/>
          </a:p>
        </p:txBody>
      </p:sp>
    </p:spTree>
    <p:extLst>
      <p:ext uri="{BB962C8B-B14F-4D97-AF65-F5344CB8AC3E}">
        <p14:creationId xmlns:p14="http://schemas.microsoft.com/office/powerpoint/2010/main" val="3202037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88D785-576E-4094-BC5E-EF2539EBA0E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31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Pour des raisons de </a:t>
            </a:r>
            <a:r>
              <a:rPr lang="en-US" dirty="0" err="1" smtClean="0"/>
              <a:t>securité</a:t>
            </a:r>
            <a:r>
              <a:rPr lang="en-US" baseline="0" dirty="0" smtClean="0"/>
              <a:t>, nous ne </a:t>
            </a:r>
            <a:r>
              <a:rPr lang="en-US" baseline="0" dirty="0" err="1" smtClean="0"/>
              <a:t>pouvons</a:t>
            </a:r>
            <a:r>
              <a:rPr lang="en-US" baseline="0" dirty="0" smtClean="0"/>
              <a:t> pas faire un </a:t>
            </a:r>
            <a:r>
              <a:rPr lang="en-US" baseline="0" dirty="0" err="1" smtClean="0"/>
              <a:t>teste</a:t>
            </a:r>
            <a:r>
              <a:rPr lang="en-US" baseline="0" dirty="0" smtClean="0"/>
              <a:t> </a:t>
            </a:r>
            <a:r>
              <a:rPr lang="en-US" baseline="0" dirty="0" err="1" smtClean="0"/>
              <a:t>pratique</a:t>
            </a:r>
            <a:r>
              <a:rPr lang="en-US" baseline="0" dirty="0" smtClean="0"/>
              <a:t> </a:t>
            </a:r>
            <a:r>
              <a:rPr lang="en-US" baseline="0" dirty="0" err="1" smtClean="0"/>
              <a:t>mai</a:t>
            </a:r>
            <a:r>
              <a:rPr lang="en-US" baseline="0" dirty="0" smtClean="0"/>
              <a:t> </a:t>
            </a:r>
            <a:r>
              <a:rPr lang="en-US" baseline="0" dirty="0" err="1" smtClean="0"/>
              <a:t>qu’à</a:t>
            </a:r>
            <a:r>
              <a:rPr lang="en-US" baseline="0" dirty="0" smtClean="0"/>
              <a:t> </a:t>
            </a:r>
            <a:r>
              <a:rPr lang="en-US" baseline="0" dirty="0" err="1" smtClean="0"/>
              <a:t>cela</a:t>
            </a:r>
            <a:r>
              <a:rPr lang="en-US" baseline="0" dirty="0" smtClean="0"/>
              <a:t> ne </a:t>
            </a:r>
            <a:r>
              <a:rPr lang="en-US" baseline="0" dirty="0" err="1" smtClean="0"/>
              <a:t>tienne</a:t>
            </a:r>
            <a:r>
              <a:rPr lang="en-US" baseline="0" dirty="0" smtClean="0"/>
              <a:t> nous </a:t>
            </a:r>
            <a:r>
              <a:rPr lang="en-US" baseline="0" dirty="0" err="1" smtClean="0"/>
              <a:t>avons</a:t>
            </a:r>
            <a:r>
              <a:rPr lang="en-US" baseline="0" dirty="0" smtClean="0"/>
              <a:t> prepare </a:t>
            </a:r>
            <a:r>
              <a:rPr lang="en-US" baseline="0" dirty="0" err="1" smtClean="0"/>
              <a:t>une</a:t>
            </a:r>
            <a:r>
              <a:rPr lang="en-US" baseline="0" dirty="0" smtClean="0"/>
              <a:t> video des </a:t>
            </a:r>
            <a:r>
              <a:rPr lang="en-US" baseline="0" dirty="0" err="1" smtClean="0"/>
              <a:t>resultatats</a:t>
            </a:r>
            <a:endParaRPr lang="en-US" dirty="0"/>
          </a:p>
        </p:txBody>
      </p:sp>
      <p:sp>
        <p:nvSpPr>
          <p:cNvPr id="4" name="Slide Number Placeholder 3"/>
          <p:cNvSpPr>
            <a:spLocks noGrp="1"/>
          </p:cNvSpPr>
          <p:nvPr>
            <p:ph type="sldNum" sz="quarter" idx="10"/>
          </p:nvPr>
        </p:nvSpPr>
        <p:spPr/>
        <p:txBody>
          <a:bodyPr/>
          <a:lstStyle/>
          <a:p>
            <a:fld id="{FF00B543-79C3-4882-B7BB-C331E2E38C57}" type="slidenum">
              <a:rPr lang="en-US" smtClean="0"/>
              <a:t>22</a:t>
            </a:fld>
            <a:endParaRPr lang="en-US"/>
          </a:p>
        </p:txBody>
      </p:sp>
    </p:spTree>
    <p:extLst>
      <p:ext uri="{BB962C8B-B14F-4D97-AF65-F5344CB8AC3E}">
        <p14:creationId xmlns:p14="http://schemas.microsoft.com/office/powerpoint/2010/main" val="3827513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8888D785-576E-4094-BC5E-EF2539EBA0E9}" type="slidenum">
              <a:rPr lang="fr-FR" smtClean="0"/>
              <a:t>23</a:t>
            </a:fld>
            <a:endParaRPr lang="fr-FR"/>
          </a:p>
        </p:txBody>
      </p:sp>
    </p:spTree>
    <p:extLst>
      <p:ext uri="{BB962C8B-B14F-4D97-AF65-F5344CB8AC3E}">
        <p14:creationId xmlns:p14="http://schemas.microsoft.com/office/powerpoint/2010/main" val="382144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dirty="0" smtClean="0"/>
              <a:t>Le but</a:t>
            </a:r>
            <a:r>
              <a:rPr lang="fr-CM" baseline="0" dirty="0" smtClean="0"/>
              <a:t> de notre travail était de concevoir un système de double authentification et de signature numérique avec l ’</a:t>
            </a:r>
            <a:r>
              <a:rPr lang="fr-CM" baseline="0" dirty="0" err="1" smtClean="0"/>
              <a:t>erp</a:t>
            </a:r>
            <a:r>
              <a:rPr lang="fr-CM" baseline="0" dirty="0" smtClean="0"/>
              <a:t> Odoo, pour  donc parvenir à nos fin nous avons commencé par une analyse et une conception, puis nous avons fait une implémentation, et en fin nous avons fait les tes de notre solution.</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24</a:t>
            </a:fld>
            <a:endParaRPr lang="en-US"/>
          </a:p>
        </p:txBody>
      </p:sp>
    </p:spTree>
    <p:extLst>
      <p:ext uri="{BB962C8B-B14F-4D97-AF65-F5344CB8AC3E}">
        <p14:creationId xmlns:p14="http://schemas.microsoft.com/office/powerpoint/2010/main" val="1487937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dirty="0" smtClean="0"/>
              <a:t>	</a:t>
            </a:r>
            <a:r>
              <a:rPr lang="fr-CM" sz="1200" b="0" i="0" kern="1200" dirty="0" smtClean="0">
                <a:solidFill>
                  <a:schemeClr val="tx1"/>
                </a:solidFill>
                <a:effectLst/>
                <a:latin typeface="+mn-lt"/>
                <a:ea typeface="+mn-ea"/>
                <a:cs typeface="+mn-cs"/>
              </a:rPr>
              <a:t>Notre présentation portera sur le plan suivant</a:t>
            </a:r>
          </a:p>
          <a:p>
            <a:r>
              <a:rPr lang="fr-CM" dirty="0" smtClean="0"/>
              <a:t>Comme tout travail nous commencerons</a:t>
            </a:r>
            <a:r>
              <a:rPr lang="fr-CM" baseline="0" dirty="0" smtClean="0"/>
              <a:t> par une Introduction et terminerons par une conclusion Tout en passant par Une analyse et conception, une implémentation, et en fin nous effectuerons les testes de notre solution.</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2</a:t>
            </a:fld>
            <a:endParaRPr lang="en-US"/>
          </a:p>
        </p:txBody>
      </p:sp>
    </p:spTree>
    <p:extLst>
      <p:ext uri="{BB962C8B-B14F-4D97-AF65-F5344CB8AC3E}">
        <p14:creationId xmlns:p14="http://schemas.microsoft.com/office/powerpoint/2010/main" val="3876175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88D785-576E-4094-BC5E-EF2539EBA0E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8041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r-CM"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CM" dirty="0" smtClean="0"/>
              <a:t>Fondée en 2018, IT Services est une entreprise basée à Yaoundé, au Cameroun, plus précisément à </a:t>
            </a:r>
            <a:r>
              <a:rPr lang="fr-CM" dirty="0" err="1" smtClean="0"/>
              <a:t>Nkolfoulou</a:t>
            </a:r>
            <a:r>
              <a:rPr lang="fr-CM" dirty="0" smtClean="0"/>
              <a:t>. Elle est dirigée par Mme DIMBA CHRISTELLE. L'entreprise a plusieurs</a:t>
            </a:r>
            <a:r>
              <a:rPr lang="fr-CM" baseline="0" dirty="0" smtClean="0"/>
              <a:t> missions dont la </a:t>
            </a:r>
            <a:r>
              <a:rPr lang="fr-CM" dirty="0" smtClean="0"/>
              <a:t> principale est le développement de solutions informatiques pour sa clientèle sur la plateforme Odoo.</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4</a:t>
            </a:fld>
            <a:endParaRPr lang="en-US"/>
          </a:p>
        </p:txBody>
      </p:sp>
    </p:spTree>
    <p:extLst>
      <p:ext uri="{BB962C8B-B14F-4D97-AF65-F5344CB8AC3E}">
        <p14:creationId xmlns:p14="http://schemas.microsoft.com/office/powerpoint/2010/main" val="4146885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M" dirty="0" smtClean="0"/>
              <a:t>Odoo</a:t>
            </a:r>
            <a:r>
              <a:rPr lang="fr-CM" baseline="0" dirty="0" smtClean="0"/>
              <a:t> est une solution flexible et complète qui permet de gérer les ressources d’une entreprise c’est dans ce cadre que its l’utilise pour satisfaire se </a:t>
            </a:r>
            <a:r>
              <a:rPr lang="fr-CM" baseline="0" dirty="0" err="1" smtClean="0"/>
              <a:t>clientelle</a:t>
            </a:r>
            <a:r>
              <a:rPr lang="fr-CM" baseline="0" dirty="0" smtClean="0"/>
              <a:t> en développent des modules correspondant aux besoin de ceux ci</a:t>
            </a:r>
            <a:r>
              <a:rPr lang="fr-CM" dirty="0" smtClean="0"/>
              <a:t>	</a:t>
            </a:r>
          </a:p>
          <a:p>
            <a:r>
              <a:rPr lang="fr-CM" dirty="0" smtClean="0"/>
              <a:t>	Malheureusement, les clients d'ITS ont été confrontés à plusieurs reprises à des situations de fraudes dans leurs systèmes. Mai  les auteurs responsables de</a:t>
            </a:r>
            <a:r>
              <a:rPr lang="fr-CM" baseline="0" dirty="0" smtClean="0"/>
              <a:t> ces</a:t>
            </a:r>
            <a:r>
              <a:rPr lang="fr-CM" dirty="0" smtClean="0"/>
              <a:t> fraudes niaient constamment leur responsabilité. its a donc décidé de renforcer la sécurité des données de leur systèmes, l'entreprise a décidé de mettre en place un système de non-répudiation. Nous avons donc été chargés de développer un système permettant de garantir une traçabilité rigoureuse de toutes les actions effectuées par le personnel d'ITS.</a:t>
            </a:r>
          </a:p>
          <a:p>
            <a:endParaRPr lang="fr-CM" dirty="0" smtClean="0"/>
          </a:p>
          <a:p>
            <a:endParaRPr lang="fr-CM" dirty="0" smtClean="0"/>
          </a:p>
          <a:p>
            <a:r>
              <a:rPr lang="fr-CM" dirty="0" smtClean="0"/>
              <a:t>	A plusieurs reprises les clients de ITS se plaignaient des fraudes dans leur modules Odoo mais les principaux acteurs de ces fraude niaient à chaque leur implication dans ces action. Donc its a donc décidé de renforcer la sécurité des données de leur systèmes. Ils on donc décidé de mettre en place un système de non répudiation. Ils nous on donc confié cette de  mettre en place un système qui permettait  de conserver une traçabilité rigoureuses sur les actions menées par son</a:t>
            </a:r>
            <a:r>
              <a:rPr lang="fr-CM" baseline="0" dirty="0" smtClean="0"/>
              <a:t> </a:t>
            </a:r>
            <a:r>
              <a:rPr lang="fr-CM" baseline="0" dirty="0" err="1" smtClean="0"/>
              <a:t>personel</a:t>
            </a:r>
            <a:endParaRPr lang="fr-CM" dirty="0" smtClean="0"/>
          </a:p>
        </p:txBody>
      </p:sp>
      <p:sp>
        <p:nvSpPr>
          <p:cNvPr id="4" name="Slide Number Placeholder 3"/>
          <p:cNvSpPr>
            <a:spLocks noGrp="1"/>
          </p:cNvSpPr>
          <p:nvPr>
            <p:ph type="sldNum" sz="quarter" idx="10"/>
          </p:nvPr>
        </p:nvSpPr>
        <p:spPr/>
        <p:txBody>
          <a:bodyPr/>
          <a:lstStyle/>
          <a:p>
            <a:fld id="{FF00B543-79C3-4882-B7BB-C331E2E38C57}" type="slidenum">
              <a:rPr lang="en-US" smtClean="0"/>
              <a:t>5</a:t>
            </a:fld>
            <a:endParaRPr lang="en-US"/>
          </a:p>
        </p:txBody>
      </p:sp>
    </p:spTree>
    <p:extLst>
      <p:ext uri="{BB962C8B-B14F-4D97-AF65-F5344CB8AC3E}">
        <p14:creationId xmlns:p14="http://schemas.microsoft.com/office/powerpoint/2010/main" val="343764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CM" dirty="0" smtClean="0"/>
              <a:t>L’idée ici est</a:t>
            </a:r>
            <a:r>
              <a:rPr lang="fr-CM" baseline="0" dirty="0" smtClean="0"/>
              <a:t> donc </a:t>
            </a:r>
            <a:r>
              <a:rPr lang="fr-FR" sz="1200" dirty="0" smtClean="0">
                <a:solidFill>
                  <a:schemeClr val="accent6">
                    <a:lumMod val="75000"/>
                  </a:schemeClr>
                </a:solidFill>
              </a:rPr>
              <a:t>Concevoir un système de double authentification et de signature numérique sur l’ERP Odoo de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dirty="0" smtClean="0">
              <a:solidFill>
                <a:schemeClr val="accent6">
                  <a:lumMod val="75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fr-CM" sz="1200" dirty="0" smtClean="0">
                <a:solidFill>
                  <a:schemeClr val="accent6">
                    <a:lumMod val="75000"/>
                  </a:schemeClr>
                </a:solidFill>
              </a:rPr>
              <a:t>	La double authentification étant</a:t>
            </a:r>
            <a:r>
              <a:rPr lang="fr-CM" sz="1200" baseline="0" dirty="0" smtClean="0">
                <a:solidFill>
                  <a:schemeClr val="accent6">
                    <a:lumMod val="75000"/>
                  </a:schemeClr>
                </a:solidFill>
              </a:rPr>
              <a:t> </a:t>
            </a:r>
            <a:r>
              <a:rPr lang="fr-CM" sz="1200" b="0" i="0" kern="1200" dirty="0" smtClean="0">
                <a:solidFill>
                  <a:schemeClr val="tx1"/>
                </a:solidFill>
                <a:effectLst/>
                <a:latin typeface="+mn-lt"/>
                <a:ea typeface="+mn-ea"/>
                <a:cs typeface="+mn-cs"/>
              </a:rPr>
              <a:t>un mécanisme de sécurité informatique qui requiert deux méthodes d'authentification distinctes pour vérifier l'identité d'un utilisateur.</a:t>
            </a:r>
          </a:p>
          <a:p>
            <a:pPr marL="0" marR="0" indent="0" algn="l" defTabSz="914400" rtl="0" eaLnBrk="1" fontAlgn="auto" latinLnBrk="0" hangingPunct="1">
              <a:lnSpc>
                <a:spcPct val="100000"/>
              </a:lnSpc>
              <a:spcBef>
                <a:spcPts val="0"/>
              </a:spcBef>
              <a:spcAft>
                <a:spcPts val="0"/>
              </a:spcAft>
              <a:buClrTx/>
              <a:buSzTx/>
              <a:buFontTx/>
              <a:buNone/>
              <a:tabLst/>
              <a:defRPr/>
            </a:pPr>
            <a:r>
              <a:rPr lang="fr-CM" sz="1200" b="0" i="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fr-CM" sz="1200" b="0" i="0" kern="1200" dirty="0" smtClean="0">
                <a:solidFill>
                  <a:schemeClr val="tx1"/>
                </a:solidFill>
                <a:effectLst/>
                <a:latin typeface="+mn-lt"/>
                <a:ea typeface="+mn-ea"/>
                <a:cs typeface="+mn-cs"/>
              </a:rPr>
              <a:t>	la</a:t>
            </a:r>
            <a:r>
              <a:rPr lang="fr-CM" sz="1200" b="0" i="0" kern="1200" baseline="0" dirty="0" smtClean="0">
                <a:solidFill>
                  <a:schemeClr val="tx1"/>
                </a:solidFill>
                <a:effectLst/>
                <a:latin typeface="+mn-lt"/>
                <a:ea typeface="+mn-ea"/>
                <a:cs typeface="+mn-cs"/>
              </a:rPr>
              <a:t> signature numérique </a:t>
            </a:r>
            <a:r>
              <a:rPr lang="fr-CM" sz="1200" b="0" i="0" kern="1200" dirty="0" smtClean="0">
                <a:solidFill>
                  <a:schemeClr val="tx1"/>
                </a:solidFill>
                <a:effectLst/>
                <a:latin typeface="+mn-lt"/>
                <a:ea typeface="+mn-ea"/>
                <a:cs typeface="+mn-cs"/>
              </a:rPr>
              <a:t>La signature numérique est un procédé de sécurité informatique qui permet de garantir l'intégrité, l'authenticité et la non-répudiation d'un document électronique ou d'une donnée numérique.</a:t>
            </a:r>
            <a:endParaRPr lang="en-US" sz="1200" dirty="0" smtClean="0">
              <a:solidFill>
                <a:schemeClr val="tx1"/>
              </a:solidFill>
            </a:endParaRPr>
          </a:p>
          <a:p>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6</a:t>
            </a:fld>
            <a:endParaRPr lang="en-US"/>
          </a:p>
        </p:txBody>
      </p:sp>
    </p:spTree>
    <p:extLst>
      <p:ext uri="{BB962C8B-B14F-4D97-AF65-F5344CB8AC3E}">
        <p14:creationId xmlns:p14="http://schemas.microsoft.com/office/powerpoint/2010/main" val="2818019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dirty="0" smtClean="0"/>
              <a:t>Pour cela</a:t>
            </a:r>
            <a:r>
              <a:rPr lang="fr-CM" baseline="0" dirty="0" smtClean="0"/>
              <a:t> nous avons mis un accent sur un concept fondamentale: la cryptographie qui est utilisé pour masquer un message ayan un sens en un message </a:t>
            </a:r>
          </a:p>
          <a:p>
            <a:endParaRPr lang="fr-CM" baseline="0" dirty="0" smtClean="0"/>
          </a:p>
          <a:p>
            <a:r>
              <a:rPr lang="fr-CM" baseline="0" dirty="0" smtClean="0"/>
              <a:t>Type de cryptographie asymétrique :  RSA (</a:t>
            </a:r>
            <a:r>
              <a:rPr lang="fr-FR" sz="1200" b="0" i="0" kern="1200" dirty="0" err="1" smtClean="0">
                <a:solidFill>
                  <a:schemeClr val="tx1"/>
                </a:solidFill>
                <a:effectLst/>
                <a:latin typeface="+mn-lt"/>
                <a:ea typeface="+mn-ea"/>
                <a:cs typeface="+mn-cs"/>
              </a:rPr>
              <a:t>Rivest</a:t>
            </a:r>
            <a:r>
              <a:rPr lang="fr-FR" sz="1200" b="0" i="0" kern="1200" dirty="0" smtClean="0">
                <a:solidFill>
                  <a:schemeClr val="tx1"/>
                </a:solidFill>
                <a:effectLst/>
                <a:latin typeface="+mn-lt"/>
                <a:ea typeface="+mn-ea"/>
                <a:cs typeface="+mn-cs"/>
              </a:rPr>
              <a:t>, Adi Shamir)</a:t>
            </a:r>
            <a:r>
              <a:rPr lang="fr-CM" baseline="0" dirty="0" smtClean="0"/>
              <a:t> , </a:t>
            </a:r>
            <a:r>
              <a:rPr lang="fr-FR" sz="1200" b="0" i="0" kern="1200" dirty="0" err="1" smtClean="0">
                <a:solidFill>
                  <a:schemeClr val="tx1"/>
                </a:solidFill>
                <a:effectLst/>
                <a:latin typeface="+mn-lt"/>
                <a:ea typeface="+mn-ea"/>
                <a:cs typeface="+mn-cs"/>
              </a:rPr>
              <a:t>Elliptic</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Curve</a:t>
            </a:r>
            <a:r>
              <a:rPr lang="fr-FR" sz="1200" b="0" i="0" kern="1200" dirty="0" smtClean="0">
                <a:solidFill>
                  <a:schemeClr val="tx1"/>
                </a:solidFill>
                <a:effectLst/>
                <a:latin typeface="+mn-lt"/>
                <a:ea typeface="+mn-ea"/>
                <a:cs typeface="+mn-cs"/>
              </a:rPr>
              <a:t> </a:t>
            </a:r>
            <a:r>
              <a:rPr lang="fr-FR" sz="1200" b="0" i="0" kern="1200" dirty="0" err="1" smtClean="0">
                <a:solidFill>
                  <a:schemeClr val="tx1"/>
                </a:solidFill>
                <a:effectLst/>
                <a:latin typeface="+mn-lt"/>
                <a:ea typeface="+mn-ea"/>
                <a:cs typeface="+mn-cs"/>
              </a:rPr>
              <a:t>Cryptography</a:t>
            </a:r>
            <a:r>
              <a:rPr lang="fr-FR" sz="1200" b="0" i="0" kern="1200" dirty="0" smtClean="0">
                <a:solidFill>
                  <a:schemeClr val="tx1"/>
                </a:solidFill>
                <a:effectLst/>
                <a:latin typeface="+mn-lt"/>
                <a:ea typeface="+mn-ea"/>
                <a:cs typeface="+mn-cs"/>
              </a:rPr>
              <a:t> (ECC) qui au lieu des nombres premiers utilise</a:t>
            </a:r>
            <a:r>
              <a:rPr lang="fr-FR" sz="1200" b="0" i="0" kern="1200" baseline="0" dirty="0" smtClean="0">
                <a:solidFill>
                  <a:schemeClr val="tx1"/>
                </a:solidFill>
                <a:effectLst/>
                <a:latin typeface="+mn-lt"/>
                <a:ea typeface="+mn-ea"/>
                <a:cs typeface="+mn-cs"/>
              </a:rPr>
              <a:t> les courbes elliptiques pour générer les clés</a:t>
            </a:r>
          </a:p>
          <a:p>
            <a:endParaRPr lang="fr-CM"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CM" sz="1200" b="0" i="0" kern="1200" baseline="0" dirty="0" smtClean="0">
                <a:solidFill>
                  <a:schemeClr val="tx1"/>
                </a:solidFill>
                <a:effectLst/>
                <a:latin typeface="+mn-lt"/>
                <a:ea typeface="+mn-ea"/>
                <a:cs typeface="+mn-cs"/>
              </a:rPr>
              <a:t>	</a:t>
            </a:r>
            <a:r>
              <a:rPr lang="fr-CM" sz="1200" b="0" i="0" kern="1200" dirty="0" smtClean="0">
                <a:solidFill>
                  <a:schemeClr val="tx1"/>
                </a:solidFill>
                <a:effectLst/>
                <a:latin typeface="+mn-lt"/>
                <a:ea typeface="+mn-ea"/>
                <a:cs typeface="+mn-cs"/>
              </a:rPr>
              <a:t>Digital Signature </a:t>
            </a:r>
            <a:r>
              <a:rPr lang="fr-CM" sz="1200" b="0" i="0" kern="1200" dirty="0" err="1" smtClean="0">
                <a:solidFill>
                  <a:schemeClr val="tx1"/>
                </a:solidFill>
                <a:effectLst/>
                <a:latin typeface="+mn-lt"/>
                <a:ea typeface="+mn-ea"/>
                <a:cs typeface="+mn-cs"/>
              </a:rPr>
              <a:t>Algorithm</a:t>
            </a:r>
            <a:r>
              <a:rPr lang="fr-CM" sz="1200" b="0" i="0" kern="1200" dirty="0" smtClean="0">
                <a:solidFill>
                  <a:schemeClr val="tx1"/>
                </a:solidFill>
                <a:effectLst/>
                <a:latin typeface="+mn-lt"/>
                <a:ea typeface="+mn-ea"/>
                <a:cs typeface="+mn-cs"/>
              </a:rPr>
              <a:t> (DSA) : cet algorithme est utilisé pour la signature numérique de documents. Il utilise des nombres premiers et des fonctions de hachage pour générer une signature qui peut être vérifiée par n'importe qui avec la clé publique correspondante.</a:t>
            </a:r>
          </a:p>
          <a:p>
            <a:r>
              <a:rPr lang="fr-CM" dirty="0" smtClean="0"/>
              <a:t>	</a:t>
            </a:r>
          </a:p>
          <a:p>
            <a:r>
              <a:rPr lang="fr-FR" sz="1200" b="0" i="0" kern="1200" dirty="0" smtClean="0">
                <a:solidFill>
                  <a:schemeClr val="tx1"/>
                </a:solidFill>
                <a:effectLst/>
                <a:latin typeface="+mn-lt"/>
                <a:ea typeface="+mn-ea"/>
                <a:cs typeface="+mn-cs"/>
              </a:rPr>
              <a:t>AES : l'Advanced </a:t>
            </a:r>
            <a:r>
              <a:rPr lang="fr-FR" sz="1200" b="0" i="0" kern="1200" dirty="0" err="1" smtClean="0">
                <a:solidFill>
                  <a:schemeClr val="tx1"/>
                </a:solidFill>
                <a:effectLst/>
                <a:latin typeface="+mn-lt"/>
                <a:ea typeface="+mn-ea"/>
                <a:cs typeface="+mn-cs"/>
              </a:rPr>
              <a:t>Encryption</a:t>
            </a:r>
            <a:r>
              <a:rPr lang="fr-FR" sz="1200" b="0" i="0" kern="1200" dirty="0" smtClean="0">
                <a:solidFill>
                  <a:schemeClr val="tx1"/>
                </a:solidFill>
                <a:effectLst/>
                <a:latin typeface="+mn-lt"/>
                <a:ea typeface="+mn-ea"/>
                <a:cs typeface="+mn-cs"/>
              </a:rPr>
              <a:t> Standard, Le chiffre de César</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7</a:t>
            </a:fld>
            <a:endParaRPr lang="en-US"/>
          </a:p>
        </p:txBody>
      </p:sp>
    </p:spTree>
    <p:extLst>
      <p:ext uri="{BB962C8B-B14F-4D97-AF65-F5344CB8AC3E}">
        <p14:creationId xmlns:p14="http://schemas.microsoft.com/office/powerpoint/2010/main" val="4188302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CM" dirty="0" smtClean="0"/>
              <a:t>L’objectif ici sera de réaliser un module Odoo</a:t>
            </a:r>
            <a:r>
              <a:rPr lang="fr-CM" baseline="0" dirty="0" smtClean="0"/>
              <a:t> qui interagira avec une application mobile.</a:t>
            </a:r>
            <a:endParaRPr lang="fr-FR" dirty="0"/>
          </a:p>
        </p:txBody>
      </p:sp>
      <p:sp>
        <p:nvSpPr>
          <p:cNvPr id="4" name="Espace réservé du numéro de diapositive 3"/>
          <p:cNvSpPr>
            <a:spLocks noGrp="1"/>
          </p:cNvSpPr>
          <p:nvPr>
            <p:ph type="sldNum" sz="quarter" idx="10"/>
          </p:nvPr>
        </p:nvSpPr>
        <p:spPr/>
        <p:txBody>
          <a:bodyPr/>
          <a:lstStyle/>
          <a:p>
            <a:fld id="{FF00B543-79C3-4882-B7BB-C331E2E38C57}" type="slidenum">
              <a:rPr lang="en-US" smtClean="0"/>
              <a:t>8</a:t>
            </a:fld>
            <a:endParaRPr lang="en-US"/>
          </a:p>
        </p:txBody>
      </p:sp>
    </p:spTree>
    <p:extLst>
      <p:ext uri="{BB962C8B-B14F-4D97-AF65-F5344CB8AC3E}">
        <p14:creationId xmlns:p14="http://schemas.microsoft.com/office/powerpoint/2010/main" val="1821976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888D785-576E-4094-BC5E-EF2539EBA0E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27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931917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23709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432053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483069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3163516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2481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178026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4790655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174738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249159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a:t>
            </a:fld>
            <a:endParaRPr lang="en-US" dirty="0"/>
          </a:p>
        </p:txBody>
      </p:sp>
    </p:spTree>
    <p:extLst>
      <p:ext uri="{BB962C8B-B14F-4D97-AF65-F5344CB8AC3E}">
        <p14:creationId xmlns:p14="http://schemas.microsoft.com/office/powerpoint/2010/main" val="215540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4BF4D-676D-4C76-9959-B24FAAAFC890}" type="datetimeFigureOut">
              <a:rPr lang="fr-FR" smtClean="0"/>
              <a:t>14/07/2023</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20695-A316-4EB6-BE5E-3555A7AB4958}" type="slidenum">
              <a:rPr lang="fr-FR" smtClean="0"/>
              <a:t>‹N°›</a:t>
            </a:fld>
            <a:endParaRPr lang="fr-FR"/>
          </a:p>
        </p:txBody>
      </p:sp>
    </p:spTree>
    <p:extLst>
      <p:ext uri="{BB962C8B-B14F-4D97-AF65-F5344CB8AC3E}">
        <p14:creationId xmlns:p14="http://schemas.microsoft.com/office/powerpoint/2010/main" val="1244275766"/>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8.jpg"/><Relationship Id="rId5" Type="http://schemas.openxmlformats.org/officeDocument/2006/relationships/image" Target="../media/image33.png"/><Relationship Id="rId10" Type="http://schemas.openxmlformats.org/officeDocument/2006/relationships/image" Target="../media/image14.png"/><Relationship Id="rId4" Type="http://schemas.openxmlformats.org/officeDocument/2006/relationships/image" Target="../media/image32.png"/><Relationship Id="rId9" Type="http://schemas.openxmlformats.org/officeDocument/2006/relationships/image" Target="../media/image3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021" y="2555803"/>
            <a:ext cx="9502196" cy="936124"/>
          </a:xfrm>
          <a:ln>
            <a:solidFill>
              <a:schemeClr val="tx1"/>
            </a:solidFill>
          </a:ln>
          <a:effectLst>
            <a:outerShdw blurRad="50800" dist="38100" algn="l" rotWithShape="0">
              <a:prstClr val="black">
                <a:alpha val="40000"/>
              </a:prstClr>
            </a:outerShdw>
          </a:effectLst>
          <a:scene3d>
            <a:camera prst="orthographicFront"/>
            <a:lightRig rig="threePt" dir="t"/>
          </a:scene3d>
          <a:sp3d>
            <a:bevelT/>
          </a:sp3d>
        </p:spPr>
        <p:txBody>
          <a:bodyPr>
            <a:normAutofit/>
          </a:bodyPr>
          <a:lstStyle/>
          <a:p>
            <a:pPr algn="ctr"/>
            <a:r>
              <a:rPr lang="fr-FR" sz="2400" dirty="0"/>
              <a:t>THEME: </a:t>
            </a:r>
            <a:r>
              <a:rPr lang="fr-CM" sz="2400" dirty="0"/>
              <a:t>CONCEPTION D'UN SYSTÈME DE DOUBLE AUTHENTIFICATION ET DE SIGNATURE NUMÉRIQUE SUR L'ERP ODOO</a:t>
            </a:r>
            <a:endParaRPr lang="fr-FR" sz="2400" dirty="0"/>
          </a:p>
        </p:txBody>
      </p:sp>
      <p:pic>
        <p:nvPicPr>
          <p:cNvPr id="4" name="Picture 15">
            <a:extLst>
              <a:ext uri="{FF2B5EF4-FFF2-40B4-BE49-F238E27FC236}">
                <a16:creationId xmlns="" xmlns:a16="http://schemas.microsoft.com/office/drawing/2014/main" id="{D5081F5A-4ED6-4A24-B1DA-4CF6618FBD9E}"/>
              </a:ext>
            </a:extLst>
          </p:cNvPr>
          <p:cNvPicPr/>
          <p:nvPr/>
        </p:nvPicPr>
        <p:blipFill>
          <a:blip r:embed="rId3">
            <a:extLst>
              <a:ext uri="{28A0092B-C50C-407E-A947-70E740481C1C}">
                <a14:useLocalDpi xmlns:a14="http://schemas.microsoft.com/office/drawing/2010/main" val="0"/>
              </a:ext>
            </a:extLst>
          </a:blip>
          <a:stretch>
            <a:fillRect/>
          </a:stretch>
        </p:blipFill>
        <p:spPr>
          <a:xfrm>
            <a:off x="10194973" y="252104"/>
            <a:ext cx="1183870" cy="991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age 1" descr="index">
            <a:extLst>
              <a:ext uri="{FF2B5EF4-FFF2-40B4-BE49-F238E27FC236}">
                <a16:creationId xmlns="" xmlns:a16="http://schemas.microsoft.com/office/drawing/2014/main" id="{D087135F-DA60-4763-95DD-88D032F4484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42093" y="239750"/>
            <a:ext cx="1271418" cy="9910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itle 1"/>
          <p:cNvSpPr txBox="1">
            <a:spLocks/>
          </p:cNvSpPr>
          <p:nvPr/>
        </p:nvSpPr>
        <p:spPr>
          <a:xfrm>
            <a:off x="3421026" y="1541648"/>
            <a:ext cx="5582978" cy="466060"/>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fr-FR" sz="1800" b="1" i="1" dirty="0" smtClean="0">
                <a:latin typeface="Bell MT" panose="02020503060305020303" pitchFamily="18" charset="0"/>
              </a:rPr>
              <a:t>Soutenance du mémoire de fin d’études en vue de l’obtention du diplôme de licence Technologie</a:t>
            </a:r>
            <a:endParaRPr lang="en-US" sz="1800" b="1" i="1" dirty="0">
              <a:latin typeface="Bell MT" panose="02020503060305020303" pitchFamily="18" charset="0"/>
            </a:endParaRPr>
          </a:p>
        </p:txBody>
      </p:sp>
      <p:sp>
        <p:nvSpPr>
          <p:cNvPr id="10" name="Rectangle 9">
            <a:extLst>
              <a:ext uri="{FF2B5EF4-FFF2-40B4-BE49-F238E27FC236}">
                <a16:creationId xmlns="" xmlns:a16="http://schemas.microsoft.com/office/drawing/2014/main" id="{56920B02-C1DA-4894-877F-265232B23D68}"/>
              </a:ext>
            </a:extLst>
          </p:cNvPr>
          <p:cNvSpPr/>
          <p:nvPr/>
        </p:nvSpPr>
        <p:spPr>
          <a:xfrm>
            <a:off x="2754888" y="239751"/>
            <a:ext cx="6698708" cy="991029"/>
          </a:xfrm>
          <a:prstGeom prst="rect">
            <a:avLst/>
          </a:prstGeom>
          <a:ln>
            <a:noFill/>
          </a:ln>
          <a:effectLst>
            <a:glow rad="101600">
              <a:schemeClr val="accent5">
                <a:satMod val="175000"/>
                <a:alpha val="40000"/>
              </a:schemeClr>
            </a:glow>
          </a:effectLst>
        </p:spPr>
        <p:style>
          <a:lnRef idx="2">
            <a:schemeClr val="accent3"/>
          </a:lnRef>
          <a:fillRef idx="1">
            <a:schemeClr val="lt1"/>
          </a:fillRef>
          <a:effectRef idx="0">
            <a:schemeClr val="accent3"/>
          </a:effectRef>
          <a:fontRef idx="minor">
            <a:schemeClr val="dk1"/>
          </a:fontRef>
        </p:style>
        <p:txBody>
          <a:bodyPr anchor="ctr"/>
          <a:lstStyle/>
          <a:p>
            <a:pPr algn="ctr">
              <a:defRPr/>
            </a:pPr>
            <a:endParaRPr lang="fr-FR" sz="2400" dirty="0">
              <a:ln w="1905"/>
              <a:solidFill>
                <a:schemeClr val="accent6">
                  <a:lumMod val="50000"/>
                </a:schemeClr>
              </a:solidFill>
              <a:effectLst>
                <a:glow rad="101600">
                  <a:schemeClr val="accent3">
                    <a:satMod val="175000"/>
                    <a:alpha val="40000"/>
                  </a:schemeClr>
                </a:glow>
                <a:innerShdw blurRad="69850" dist="43180" dir="5400000">
                  <a:srgbClr val="000000">
                    <a:alpha val="65000"/>
                  </a:srgbClr>
                </a:innerShdw>
              </a:effectLst>
              <a:latin typeface="Aparajita" pitchFamily="34" charset="0"/>
              <a:cs typeface="Aparajita" pitchFamily="34" charset="0"/>
            </a:endParaRPr>
          </a:p>
          <a:p>
            <a:pPr algn="ctr">
              <a:defRPr/>
            </a:pPr>
            <a:r>
              <a:rPr lang="fr-FR" sz="2400" b="1" dirty="0" smtClean="0">
                <a:ln w="1905"/>
                <a:solidFill>
                  <a:schemeClr val="accent6">
                    <a:lumMod val="50000"/>
                  </a:schemeClr>
                </a:solidFill>
                <a:effectLst>
                  <a:glow rad="101600">
                    <a:schemeClr val="accent3">
                      <a:satMod val="175000"/>
                      <a:alpha val="40000"/>
                    </a:schemeClr>
                  </a:glow>
                  <a:innerShdw blurRad="69850" dist="43180" dir="5400000">
                    <a:srgbClr val="000000">
                      <a:alpha val="65000"/>
                    </a:srgbClr>
                  </a:innerShdw>
                </a:effectLst>
                <a:latin typeface="Arial" panose="020B0604020202020204" pitchFamily="34" charset="0"/>
                <a:cs typeface="Arial" panose="020B0604020202020204" pitchFamily="34" charset="0"/>
              </a:rPr>
              <a:t>UNIVERSITE </a:t>
            </a:r>
            <a:r>
              <a:rPr lang="fr-FR" sz="2400" b="1" dirty="0">
                <a:ln w="1905"/>
                <a:solidFill>
                  <a:schemeClr val="accent6">
                    <a:lumMod val="50000"/>
                  </a:schemeClr>
                </a:solidFill>
                <a:effectLst>
                  <a:glow rad="101600">
                    <a:schemeClr val="accent3">
                      <a:satMod val="175000"/>
                      <a:alpha val="40000"/>
                    </a:schemeClr>
                  </a:glow>
                  <a:innerShdw blurRad="69850" dist="43180" dir="5400000">
                    <a:srgbClr val="000000">
                      <a:alpha val="65000"/>
                    </a:srgbClr>
                  </a:innerShdw>
                </a:effectLst>
                <a:latin typeface="Arial" panose="020B0604020202020204" pitchFamily="34" charset="0"/>
                <a:cs typeface="Arial" panose="020B0604020202020204" pitchFamily="34" charset="0"/>
              </a:rPr>
              <a:t>DE </a:t>
            </a:r>
            <a:r>
              <a:rPr lang="fr-FR" sz="2400" b="1" dirty="0" smtClean="0">
                <a:ln w="1905"/>
                <a:solidFill>
                  <a:schemeClr val="accent6">
                    <a:lumMod val="50000"/>
                  </a:schemeClr>
                </a:solidFill>
                <a:effectLst>
                  <a:glow rad="101600">
                    <a:schemeClr val="accent3">
                      <a:satMod val="175000"/>
                      <a:alpha val="40000"/>
                    </a:schemeClr>
                  </a:glow>
                  <a:innerShdw blurRad="69850" dist="43180" dir="5400000">
                    <a:srgbClr val="000000">
                      <a:alpha val="65000"/>
                    </a:srgbClr>
                  </a:innerShdw>
                </a:effectLst>
                <a:latin typeface="Arial" panose="020B0604020202020204" pitchFamily="34" charset="0"/>
                <a:cs typeface="Arial" panose="020B0604020202020204" pitchFamily="34" charset="0"/>
              </a:rPr>
              <a:t>NGAOUNDERE</a:t>
            </a:r>
            <a:endParaRPr lang="fr-FR" sz="2400" b="1" dirty="0">
              <a:ln w="1905"/>
              <a:solidFill>
                <a:schemeClr val="accent6">
                  <a:lumMod val="50000"/>
                </a:schemeClr>
              </a:solidFill>
              <a:effectLst>
                <a:glow rad="101600">
                  <a:schemeClr val="accent3">
                    <a:satMod val="175000"/>
                    <a:alpha val="40000"/>
                  </a:schemeClr>
                </a:glow>
                <a:innerShdw blurRad="69850" dist="43180" dir="5400000">
                  <a:srgbClr val="000000">
                    <a:alpha val="65000"/>
                  </a:srgbClr>
                </a:innerShdw>
              </a:effectLst>
              <a:latin typeface="Arial" panose="020B0604020202020204" pitchFamily="34" charset="0"/>
              <a:cs typeface="Arial" panose="020B0604020202020204" pitchFamily="34" charset="0"/>
            </a:endParaRPr>
          </a:p>
          <a:p>
            <a:pPr algn="ctr">
              <a:defRPr/>
            </a:pPr>
            <a:r>
              <a:rPr lang="fr-FR" sz="2000" b="1" cap="all" dirty="0">
                <a:ln w="0"/>
                <a:solidFill>
                  <a:srgbClr val="002060"/>
                </a:solidFill>
                <a:effectLst/>
                <a:latin typeface="Arial" panose="020B0604020202020204" pitchFamily="34" charset="0"/>
                <a:cs typeface="Arial" panose="020B0604020202020204" pitchFamily="34" charset="0"/>
              </a:rPr>
              <a:t>Institut universitaire de technologie </a:t>
            </a:r>
          </a:p>
          <a:p>
            <a:pPr algn="ctr">
              <a:defRPr/>
            </a:pPr>
            <a:endParaRPr lang="fr-FR" sz="2800" b="1" dirty="0">
              <a:solidFill>
                <a:schemeClr val="tx1"/>
              </a:solidFill>
              <a:effectLst/>
              <a:cs typeface="Arial" pitchFamily="34" charset="0"/>
            </a:endParaRPr>
          </a:p>
        </p:txBody>
      </p:sp>
      <p:sp>
        <p:nvSpPr>
          <p:cNvPr id="12" name="ZoneTexte 33"/>
          <p:cNvSpPr txBox="1"/>
          <p:nvPr/>
        </p:nvSpPr>
        <p:spPr>
          <a:xfrm>
            <a:off x="2573884" y="3511494"/>
            <a:ext cx="7060715" cy="369332"/>
          </a:xfrm>
          <a:prstGeom prst="rect">
            <a:avLst/>
          </a:prstGeom>
          <a:noFill/>
        </p:spPr>
        <p:txBody>
          <a:bodyPr wrap="none" rtlCol="0">
            <a:spAutoFit/>
          </a:bodyPr>
          <a:lstStyle/>
          <a:p>
            <a:r>
              <a:rPr lang="fr-FR" sz="1400" b="1" dirty="0" smtClean="0">
                <a:latin typeface="Bell MT" panose="02020503060305020303" pitchFamily="18" charset="0"/>
                <a:cs typeface="Calibri" panose="020F0502020204030204" pitchFamily="34" charset="0"/>
              </a:rPr>
              <a:t>Stage académique </a:t>
            </a:r>
            <a:r>
              <a:rPr lang="fr-FR" sz="1400" b="1" dirty="0">
                <a:latin typeface="Bell MT" panose="02020503060305020303" pitchFamily="18" charset="0"/>
                <a:cs typeface="Calibri" panose="020F0502020204030204" pitchFamily="34" charset="0"/>
              </a:rPr>
              <a:t>effectué </a:t>
            </a:r>
            <a:r>
              <a:rPr lang="fr-FR" sz="1400" b="1" dirty="0" smtClean="0">
                <a:latin typeface="Bell MT" panose="02020503060305020303" pitchFamily="18" charset="0"/>
                <a:cs typeface="Calibri" panose="020F0502020204030204" pitchFamily="34" charset="0"/>
              </a:rPr>
              <a:t>du 02 mai </a:t>
            </a:r>
            <a:r>
              <a:rPr lang="fr-FR" sz="1400" b="1" dirty="0">
                <a:latin typeface="Bell MT" panose="02020503060305020303" pitchFamily="18" charset="0"/>
                <a:cs typeface="Calibri" panose="020F0502020204030204" pitchFamily="34" charset="0"/>
              </a:rPr>
              <a:t>au </a:t>
            </a:r>
            <a:r>
              <a:rPr lang="fr-FR" sz="1400" b="1" dirty="0" smtClean="0">
                <a:latin typeface="Bell MT" panose="02020503060305020303" pitchFamily="18" charset="0"/>
                <a:cs typeface="Calibri" panose="020F0502020204030204" pitchFamily="34" charset="0"/>
              </a:rPr>
              <a:t>02 juillet 2023 </a:t>
            </a:r>
            <a:r>
              <a:rPr lang="fr-FR" sz="1400" b="1" dirty="0">
                <a:latin typeface="Bell MT" panose="02020503060305020303" pitchFamily="18" charset="0"/>
                <a:cs typeface="Calibri" panose="020F0502020204030204" pitchFamily="34" charset="0"/>
              </a:rPr>
              <a:t>à </a:t>
            </a:r>
            <a:r>
              <a:rPr lang="fr-FR" b="1" dirty="0" smtClean="0">
                <a:latin typeface="Bell MT" panose="02020503060305020303" pitchFamily="18" charset="0"/>
                <a:cs typeface="Calibri" panose="020F0502020204030204" pitchFamily="34" charset="0"/>
              </a:rPr>
              <a:t>IT Services à Yaoundé</a:t>
            </a:r>
            <a:endParaRPr lang="fr-FR" b="1" dirty="0">
              <a:latin typeface="Bell MT" panose="02020503060305020303" pitchFamily="18" charset="0"/>
              <a:cs typeface="Calibri" panose="020F0502020204030204" pitchFamily="34" charset="0"/>
            </a:endParaRPr>
          </a:p>
        </p:txBody>
      </p:sp>
      <p:sp>
        <p:nvSpPr>
          <p:cNvPr id="15" name="ZoneTexte 34"/>
          <p:cNvSpPr txBox="1"/>
          <p:nvPr/>
        </p:nvSpPr>
        <p:spPr>
          <a:xfrm>
            <a:off x="728880" y="5511844"/>
            <a:ext cx="2089033" cy="1046440"/>
          </a:xfrm>
          <a:prstGeom prst="rect">
            <a:avLst/>
          </a:prstGeom>
          <a:noFill/>
        </p:spPr>
        <p:txBody>
          <a:bodyPr wrap="none" rtlCol="0">
            <a:spAutoFit/>
          </a:bodyPr>
          <a:lstStyle/>
          <a:p>
            <a:pPr algn="ctr"/>
            <a:r>
              <a:rPr lang="fr-FR" sz="1400" b="1" u="sng" dirty="0">
                <a:latin typeface="Cambria" panose="02040503050406030204" pitchFamily="18" charset="0"/>
                <a:cs typeface="Times New Roman" panose="02020603050405020304" pitchFamily="18" charset="0"/>
              </a:rPr>
              <a:t>Encadreur Industriel</a:t>
            </a:r>
            <a:r>
              <a:rPr lang="fr-FR" sz="1400" b="1" u="sng" dirty="0" smtClean="0">
                <a:latin typeface="Cambria" panose="02040503050406030204" pitchFamily="18" charset="0"/>
                <a:cs typeface="Times New Roman" panose="02020603050405020304" pitchFamily="18" charset="0"/>
              </a:rPr>
              <a:t>:</a:t>
            </a:r>
          </a:p>
          <a:p>
            <a:pPr algn="ctr"/>
            <a:endParaRPr lang="fr-FR" sz="1400" b="1" u="sng" dirty="0">
              <a:latin typeface="Cambria" panose="02040503050406030204" pitchFamily="18" charset="0"/>
              <a:cs typeface="Times New Roman" panose="02020603050405020304" pitchFamily="18" charset="0"/>
            </a:endParaRPr>
          </a:p>
          <a:p>
            <a:pPr algn="ctr"/>
            <a:r>
              <a:rPr lang="fr-FR" b="1" dirty="0" smtClean="0">
                <a:latin typeface="Cambria" panose="02040503050406030204" pitchFamily="18" charset="0"/>
                <a:cs typeface="Times New Roman" panose="02020603050405020304" pitchFamily="18" charset="0"/>
              </a:rPr>
              <a:t>M. WAKO Raoul</a:t>
            </a:r>
            <a:endParaRPr lang="fr-FR" b="1" dirty="0">
              <a:latin typeface="Cambria" panose="02040503050406030204" pitchFamily="18" charset="0"/>
              <a:cs typeface="Times New Roman" panose="02020603050405020304" pitchFamily="18" charset="0"/>
            </a:endParaRPr>
          </a:p>
          <a:p>
            <a:pPr algn="ctr"/>
            <a:r>
              <a:rPr lang="fr-FR" sz="1600" i="1" dirty="0" smtClean="0">
                <a:latin typeface="Times New Roman" panose="02020603050405020304" pitchFamily="18" charset="0"/>
                <a:cs typeface="Times New Roman" panose="02020603050405020304" pitchFamily="18" charset="0"/>
              </a:rPr>
              <a:t>Développeur Odoo ITS</a:t>
            </a:r>
            <a:endParaRPr lang="fr-FR" sz="1600" i="1" dirty="0">
              <a:latin typeface="Times New Roman" panose="02020603050405020304" pitchFamily="18" charset="0"/>
              <a:cs typeface="Times New Roman" panose="02020603050405020304" pitchFamily="18" charset="0"/>
            </a:endParaRPr>
          </a:p>
        </p:txBody>
      </p:sp>
      <p:sp>
        <p:nvSpPr>
          <p:cNvPr id="16" name="ZoneTexte 34"/>
          <p:cNvSpPr txBox="1"/>
          <p:nvPr/>
        </p:nvSpPr>
        <p:spPr>
          <a:xfrm>
            <a:off x="8712581" y="5431846"/>
            <a:ext cx="3314755" cy="1292662"/>
          </a:xfrm>
          <a:prstGeom prst="rect">
            <a:avLst/>
          </a:prstGeom>
          <a:noFill/>
        </p:spPr>
        <p:txBody>
          <a:bodyPr wrap="none" rtlCol="0">
            <a:spAutoFit/>
          </a:bodyPr>
          <a:lstStyle/>
          <a:p>
            <a:pPr algn="ctr"/>
            <a:r>
              <a:rPr lang="fr-FR" sz="1400" b="1" u="sng" dirty="0" smtClean="0">
                <a:latin typeface="Cambria" panose="02040503050406030204" pitchFamily="18" charset="0"/>
                <a:cs typeface="Times New Roman" panose="02020603050405020304" pitchFamily="18" charset="0"/>
              </a:rPr>
              <a:t>Encadreur Académique:</a:t>
            </a:r>
          </a:p>
          <a:p>
            <a:pPr algn="ctr"/>
            <a:endParaRPr lang="fr-FR" sz="1400" b="1" u="sng" dirty="0" smtClean="0">
              <a:latin typeface="Cambria" panose="02040503050406030204" pitchFamily="18" charset="0"/>
              <a:cs typeface="Times New Roman" panose="02020603050405020304" pitchFamily="18" charset="0"/>
            </a:endParaRPr>
          </a:p>
          <a:p>
            <a:pPr algn="ctr"/>
            <a:r>
              <a:rPr lang="fr-FR" b="1" dirty="0">
                <a:latin typeface="Cambria" panose="02040503050406030204" pitchFamily="18" charset="0"/>
                <a:cs typeface="Times New Roman" panose="02020603050405020304" pitchFamily="18" charset="0"/>
              </a:rPr>
              <a:t>D</a:t>
            </a:r>
            <a:r>
              <a:rPr lang="fr-FR" b="1" dirty="0" smtClean="0">
                <a:latin typeface="Cambria" panose="02040503050406030204" pitchFamily="18" charset="0"/>
                <a:cs typeface="Times New Roman" panose="02020603050405020304" pitchFamily="18" charset="0"/>
              </a:rPr>
              <a:t>r. BATOURE B. APOLLINAIRE</a:t>
            </a:r>
          </a:p>
          <a:p>
            <a:pPr algn="ctr"/>
            <a:r>
              <a:rPr lang="fr-CM" sz="1600" i="1" dirty="0" smtClean="0">
                <a:latin typeface="Times New Roman" panose="02020603050405020304" pitchFamily="18" charset="0"/>
                <a:cs typeface="Times New Roman" panose="02020603050405020304" pitchFamily="18" charset="0"/>
              </a:rPr>
              <a:t>Chargé de cours</a:t>
            </a:r>
            <a:endParaRPr lang="fr-FR" sz="1600" i="1" dirty="0" smtClean="0">
              <a:latin typeface="Times New Roman" panose="02020603050405020304" pitchFamily="18" charset="0"/>
              <a:cs typeface="Times New Roman" panose="02020603050405020304" pitchFamily="18" charset="0"/>
            </a:endParaRPr>
          </a:p>
          <a:p>
            <a:pPr algn="ctr"/>
            <a:r>
              <a:rPr lang="fr-FR" sz="1600" i="1" dirty="0" smtClean="0">
                <a:latin typeface="Times New Roman" panose="02020603050405020304" pitchFamily="18" charset="0"/>
                <a:cs typeface="Times New Roman" panose="02020603050405020304" pitchFamily="18" charset="0"/>
              </a:rPr>
              <a:t>IUT Ngaoundéré</a:t>
            </a:r>
            <a:endParaRPr lang="fr-FR" sz="1600" i="1" dirty="0">
              <a:latin typeface="Times New Roman" panose="02020603050405020304" pitchFamily="18" charset="0"/>
              <a:cs typeface="Times New Roman" panose="02020603050405020304" pitchFamily="18" charset="0"/>
            </a:endParaRPr>
          </a:p>
        </p:txBody>
      </p:sp>
      <p:sp>
        <p:nvSpPr>
          <p:cNvPr id="18" name="ZoneTexte 36"/>
          <p:cNvSpPr txBox="1"/>
          <p:nvPr/>
        </p:nvSpPr>
        <p:spPr>
          <a:xfrm>
            <a:off x="3421026" y="4107331"/>
            <a:ext cx="5307585" cy="1138773"/>
          </a:xfrm>
          <a:prstGeom prst="rect">
            <a:avLst/>
          </a:prstGeom>
          <a:noFill/>
        </p:spPr>
        <p:txBody>
          <a:bodyPr wrap="square" rtlCol="0">
            <a:spAutoFit/>
          </a:bodyPr>
          <a:lstStyle/>
          <a:p>
            <a:pPr algn="ctr"/>
            <a:r>
              <a:rPr lang="fr-FR" sz="1400" b="1" u="sng" dirty="0" smtClean="0">
                <a:latin typeface="Cambria" panose="02040503050406030204" pitchFamily="18" charset="0"/>
              </a:rPr>
              <a:t> </a:t>
            </a:r>
            <a:r>
              <a:rPr lang="fr-FR" sz="1400" b="1" u="sng" dirty="0">
                <a:latin typeface="Cambria" panose="02040503050406030204" pitchFamily="18" charset="0"/>
              </a:rPr>
              <a:t>par</a:t>
            </a:r>
            <a:r>
              <a:rPr lang="fr-FR" sz="1400" b="1" u="sng" dirty="0" smtClean="0">
                <a:latin typeface="Cambria" panose="02040503050406030204" pitchFamily="18" charset="0"/>
              </a:rPr>
              <a:t>:</a:t>
            </a:r>
          </a:p>
          <a:p>
            <a:pPr algn="ctr"/>
            <a:endParaRPr lang="fr-FR" sz="1400" b="1" u="sng" dirty="0">
              <a:latin typeface="Cambria" panose="02040503050406030204" pitchFamily="18" charset="0"/>
            </a:endParaRPr>
          </a:p>
          <a:p>
            <a:pPr algn="ctr"/>
            <a:r>
              <a:rPr lang="fr-FR" sz="2000" b="1" dirty="0" smtClean="0">
                <a:effectLst>
                  <a:outerShdw blurRad="38100" dist="38100" dir="2700000" algn="tl">
                    <a:srgbClr val="000000">
                      <a:alpha val="43137"/>
                    </a:srgbClr>
                  </a:outerShdw>
                </a:effectLst>
                <a:latin typeface="+mj-lt"/>
                <a:cs typeface="Andalus" panose="02020603050405020304" pitchFamily="18" charset="-78"/>
              </a:rPr>
              <a:t>DJAMA ABENELANG Vincent Joël</a:t>
            </a:r>
          </a:p>
          <a:p>
            <a:pPr algn="ctr"/>
            <a:r>
              <a:rPr lang="fr-FR" sz="2000" dirty="0" smtClean="0">
                <a:latin typeface="+mj-lt"/>
                <a:cs typeface="Andalus" panose="02020603050405020304" pitchFamily="18" charset="-78"/>
              </a:rPr>
              <a:t>Matricule: 20I015IU</a:t>
            </a:r>
            <a:endParaRPr lang="fr-FR" sz="1600" dirty="0">
              <a:latin typeface="Andalus" panose="02020603050405020304" pitchFamily="18" charset="-78"/>
              <a:cs typeface="Andalus" panose="02020603050405020304" pitchFamily="18" charset="-78"/>
            </a:endParaRPr>
          </a:p>
        </p:txBody>
      </p:sp>
      <p:sp>
        <p:nvSpPr>
          <p:cNvPr id="22" name="ZoneTexte 33"/>
          <p:cNvSpPr txBox="1"/>
          <p:nvPr/>
        </p:nvSpPr>
        <p:spPr>
          <a:xfrm>
            <a:off x="4559428" y="2032583"/>
            <a:ext cx="3089628" cy="523220"/>
          </a:xfrm>
          <a:prstGeom prst="rect">
            <a:avLst/>
          </a:prstGeom>
          <a:noFill/>
        </p:spPr>
        <p:txBody>
          <a:bodyPr wrap="none" rtlCol="0">
            <a:spAutoFit/>
          </a:bodyPr>
          <a:lstStyle/>
          <a:p>
            <a:r>
              <a:rPr lang="fr-FR" sz="1400" dirty="0" smtClean="0">
                <a:latin typeface="Bell MT" panose="02020503060305020303" pitchFamily="18" charset="0"/>
                <a:cs typeface="Calibri" panose="020F0502020204030204" pitchFamily="34" charset="0"/>
              </a:rPr>
              <a:t>Mention</a:t>
            </a:r>
            <a:r>
              <a:rPr lang="fr-FR" sz="1400" b="1" dirty="0" smtClean="0">
                <a:latin typeface="Bell MT" panose="02020503060305020303" pitchFamily="18" charset="0"/>
                <a:cs typeface="Calibri" panose="020F0502020204030204" pitchFamily="34" charset="0"/>
              </a:rPr>
              <a:t> :  GENIE INFORMATIQUE</a:t>
            </a:r>
          </a:p>
          <a:p>
            <a:r>
              <a:rPr lang="fr-CM" sz="1400" dirty="0" smtClean="0">
                <a:latin typeface="Bell MT" panose="02020503060305020303" pitchFamily="18" charset="0"/>
                <a:cs typeface="Calibri" panose="020F0502020204030204" pitchFamily="34" charset="0"/>
              </a:rPr>
              <a:t>Parcours</a:t>
            </a:r>
            <a:r>
              <a:rPr lang="fr-CM" sz="1400" b="1" dirty="0" smtClean="0">
                <a:latin typeface="Bell MT" panose="02020503060305020303" pitchFamily="18" charset="0"/>
                <a:cs typeface="Calibri" panose="020F0502020204030204" pitchFamily="34" charset="0"/>
              </a:rPr>
              <a:t> : GENIE LOGICIEL</a:t>
            </a:r>
            <a:endParaRPr lang="fr-FR" sz="1400" b="1" dirty="0">
              <a:latin typeface="Bell MT" panose="02020503060305020303" pitchFamily="18" charset="0"/>
              <a:cs typeface="Calibri" panose="020F0502020204030204" pitchFamily="34" charset="0"/>
            </a:endParaRPr>
          </a:p>
        </p:txBody>
      </p:sp>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7694" y="3572411"/>
            <a:ext cx="1778951" cy="1778951"/>
          </a:xfrm>
          <a:prstGeom prst="rect">
            <a:avLst/>
          </a:prstGeom>
        </p:spPr>
      </p:pic>
    </p:spTree>
    <p:extLst>
      <p:ext uri="{BB962C8B-B14F-4D97-AF65-F5344CB8AC3E}">
        <p14:creationId xmlns:p14="http://schemas.microsoft.com/office/powerpoint/2010/main" val="429142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3576143" y="1043141"/>
            <a:ext cx="4296140"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solidFill>
                  <a:schemeClr val="tx1"/>
                </a:solidFill>
              </a:rPr>
              <a:t>Processus de développement</a:t>
            </a:r>
            <a:endParaRPr lang="en-US" sz="2400" dirty="0">
              <a:solidFill>
                <a:schemeClr val="tx1"/>
              </a:solidFill>
            </a:endParaRPr>
          </a:p>
        </p:txBody>
      </p:sp>
      <p:sp>
        <p:nvSpPr>
          <p:cNvPr id="12" name="Pentagone 10"/>
          <p:cNvSpPr/>
          <p:nvPr/>
        </p:nvSpPr>
        <p:spPr>
          <a:xfrm>
            <a:off x="0" y="1029429"/>
            <a:ext cx="3753293"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800" b="0" i="0" u="none" strike="noStrike" kern="1200" cap="none" spc="0" normalizeH="0" baseline="0" noProof="0" dirty="0" smtClean="0">
                <a:ln>
                  <a:noFill/>
                </a:ln>
                <a:solidFill>
                  <a:prstClr val="white"/>
                </a:solidFill>
                <a:effectLst/>
                <a:uLnTx/>
                <a:uFillTx/>
                <a:latin typeface="Corbel" panose="020B0503020204020204"/>
                <a:ea typeface="+mn-ea"/>
                <a:cs typeface="+mn-cs"/>
              </a:rPr>
              <a:t>ANALYSE</a:t>
            </a:r>
            <a:endParaRPr kumimoji="0" lang="fr-FR"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Rounded Rectangle 12"/>
          <p:cNvSpPr/>
          <p:nvPr/>
        </p:nvSpPr>
        <p:spPr>
          <a:xfrm flipH="1">
            <a:off x="3389932" y="162867"/>
            <a:ext cx="614561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(1/7)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98924" y="5927650"/>
            <a:ext cx="1093076"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M" sz="2800" noProof="0" dirty="0" smtClean="0">
                <a:solidFill>
                  <a:prstClr val="white"/>
                </a:solidFill>
                <a:latin typeface="Corbel" panose="020B0503020204020204"/>
              </a:rPr>
              <a:t>10</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9" name="Rounded Rectangle 8"/>
          <p:cNvSpPr/>
          <p:nvPr/>
        </p:nvSpPr>
        <p:spPr>
          <a:xfrm>
            <a:off x="533055" y="3242622"/>
            <a:ext cx="3676088" cy="2842045"/>
          </a:xfrm>
          <a:prstGeom prst="roundRect">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smtClean="0">
                <a:solidFill>
                  <a:schemeClr val="bg1"/>
                </a:solidFill>
              </a:rPr>
              <a:t>Caractéristiques</a:t>
            </a:r>
            <a:r>
              <a:rPr lang="fr-FR" sz="2800" dirty="0" smtClean="0">
                <a:solidFill>
                  <a:schemeClr val="bg1"/>
                </a:solidFill>
              </a:rPr>
              <a:t>:</a:t>
            </a:r>
          </a:p>
          <a:p>
            <a:endParaRPr lang="fr-FR" dirty="0" smtClean="0">
              <a:solidFill>
                <a:schemeClr val="bg1"/>
              </a:solidFill>
            </a:endParaRPr>
          </a:p>
          <a:p>
            <a:pPr marL="285750" indent="-285750">
              <a:buFont typeface="Wingdings" panose="05000000000000000000" pitchFamily="2" charset="2"/>
              <a:buChar char="q"/>
            </a:pPr>
            <a:r>
              <a:rPr lang="fr-FR" sz="2400" dirty="0" smtClean="0">
                <a:solidFill>
                  <a:schemeClr val="bg1"/>
                </a:solidFill>
              </a:rPr>
              <a:t> Itératif;</a:t>
            </a:r>
          </a:p>
          <a:p>
            <a:pPr marL="285750" indent="-285750">
              <a:buFont typeface="Wingdings" panose="05000000000000000000" pitchFamily="2" charset="2"/>
              <a:buChar char="q"/>
            </a:pPr>
            <a:r>
              <a:rPr lang="fr-FR" sz="2400" dirty="0" smtClean="0">
                <a:solidFill>
                  <a:schemeClr val="bg1"/>
                </a:solidFill>
              </a:rPr>
              <a:t> Piloté </a:t>
            </a:r>
            <a:r>
              <a:rPr lang="fr-FR" sz="2400" dirty="0">
                <a:solidFill>
                  <a:schemeClr val="bg1"/>
                </a:solidFill>
              </a:rPr>
              <a:t>par les cas </a:t>
            </a:r>
            <a:r>
              <a:rPr lang="fr-FR" sz="2400" dirty="0" smtClean="0">
                <a:solidFill>
                  <a:schemeClr val="bg1"/>
                </a:solidFill>
              </a:rPr>
              <a:t>d’utilisation;</a:t>
            </a:r>
          </a:p>
          <a:p>
            <a:pPr marL="285750" indent="-285750">
              <a:buFont typeface="Wingdings" panose="05000000000000000000" pitchFamily="2" charset="2"/>
              <a:buChar char="q"/>
            </a:pPr>
            <a:r>
              <a:rPr lang="fr-FR" sz="2400" dirty="0" smtClean="0">
                <a:solidFill>
                  <a:schemeClr val="bg1"/>
                </a:solidFill>
              </a:rPr>
              <a:t> </a:t>
            </a:r>
            <a:r>
              <a:rPr lang="fr-FR" sz="2400" dirty="0"/>
              <a:t>Équipe auto-organisée</a:t>
            </a:r>
            <a:r>
              <a:rPr lang="fr-FR" sz="2400" dirty="0" smtClean="0">
                <a:solidFill>
                  <a:schemeClr val="bg1"/>
                </a:solidFill>
              </a:rPr>
              <a:t>.</a:t>
            </a:r>
            <a:endParaRPr lang="en-US" sz="2400" dirty="0">
              <a:solidFill>
                <a:schemeClr val="bg1"/>
              </a:solidFill>
            </a:endParaRPr>
          </a:p>
          <a:p>
            <a:endParaRPr lang="fr-FR" dirty="0" smtClean="0">
              <a:solidFill>
                <a:schemeClr val="tx1"/>
              </a:solidFill>
            </a:endParaRPr>
          </a:p>
        </p:txBody>
      </p:sp>
      <p:sp>
        <p:nvSpPr>
          <p:cNvPr id="33" name="Rounded Rectangle 32"/>
          <p:cNvSpPr/>
          <p:nvPr/>
        </p:nvSpPr>
        <p:spPr>
          <a:xfrm>
            <a:off x="6150935" y="5963461"/>
            <a:ext cx="5176520" cy="53162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Architecture </a:t>
            </a:r>
            <a:r>
              <a:rPr lang="fr-FR" dirty="0" smtClean="0">
                <a:solidFill>
                  <a:schemeClr val="tx1"/>
                </a:solidFill>
              </a:rPr>
              <a:t>de SCRUM</a:t>
            </a:r>
            <a:endParaRPr lang="en-US" dirty="0">
              <a:solidFill>
                <a:schemeClr val="tx1"/>
              </a:solidFill>
            </a:endParaRPr>
          </a:p>
        </p:txBody>
      </p:sp>
      <p:sp>
        <p:nvSpPr>
          <p:cNvPr id="6" name="Rectangle 5"/>
          <p:cNvSpPr/>
          <p:nvPr/>
        </p:nvSpPr>
        <p:spPr>
          <a:xfrm>
            <a:off x="591030" y="1764461"/>
            <a:ext cx="2985113" cy="1200329"/>
          </a:xfrm>
          <a:prstGeom prst="rect">
            <a:avLst/>
          </a:prstGeom>
          <a:noFill/>
        </p:spPr>
        <p:txBody>
          <a:bodyPr wrap="none" lIns="91440" tIns="45720" rIns="91440" bIns="45720">
            <a:spAutoFit/>
          </a:bodyPr>
          <a:lstStyle/>
          <a:p>
            <a:pPr algn="ctr"/>
            <a:r>
              <a:rPr lang="en-US" sz="7200" dirty="0" smtClean="0">
                <a:ln w="0"/>
                <a:solidFill>
                  <a:schemeClr val="accent2">
                    <a:lumMod val="75000"/>
                  </a:schemeClr>
                </a:solidFill>
                <a:effectLst>
                  <a:outerShdw blurRad="38100" dist="25400" dir="5400000" algn="ctr" rotWithShape="0">
                    <a:srgbClr val="6E747A">
                      <a:alpha val="43000"/>
                    </a:srgbClr>
                  </a:outerShdw>
                </a:effectLst>
              </a:rPr>
              <a:t>SCRUM</a:t>
            </a:r>
            <a:endParaRPr lang="en-US" sz="7200" b="0" cap="none" spc="0" dirty="0">
              <a:ln w="0"/>
              <a:solidFill>
                <a:schemeClr val="accent2">
                  <a:lumMod val="75000"/>
                </a:schemeClr>
              </a:solidFill>
              <a:effectLst>
                <a:outerShdw blurRad="38100" dist="25400" dir="5400000" algn="ctr" rotWithShape="0">
                  <a:srgbClr val="6E747A">
                    <a:alpha val="43000"/>
                  </a:srgbClr>
                </a:outerShdw>
              </a:effectLst>
            </a:endParaRPr>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500" y="1764461"/>
            <a:ext cx="6337386" cy="41990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97420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1000"/>
                                        <p:tgtEl>
                                          <p:spTgt spid="3"/>
                                        </p:tgtEl>
                                      </p:cBhvr>
                                    </p:animEffect>
                                    <p:anim calcmode="lin" valueType="num">
                                      <p:cBhvr>
                                        <p:cTn id="29" dur="1000" fill="hold"/>
                                        <p:tgtEl>
                                          <p:spTgt spid="3"/>
                                        </p:tgtEl>
                                        <p:attrNameLst>
                                          <p:attrName>ppt_x</p:attrName>
                                        </p:attrNameLst>
                                      </p:cBhvr>
                                      <p:tavLst>
                                        <p:tav tm="0">
                                          <p:val>
                                            <p:strVal val="#ppt_x"/>
                                          </p:val>
                                        </p:tav>
                                        <p:tav tm="100000">
                                          <p:val>
                                            <p:strVal val="#ppt_x"/>
                                          </p:val>
                                        </p:tav>
                                      </p:tavLst>
                                    </p:anim>
                                    <p:anim calcmode="lin" valueType="num">
                                      <p:cBhvr>
                                        <p:cTn id="30" dur="1000" fill="hold"/>
                                        <p:tgtEl>
                                          <p:spTgt spid="3"/>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9" grpId="0" animBg="1"/>
      <p:bldP spid="33"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3258519" y="967946"/>
            <a:ext cx="3886200"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solidFill>
                  <a:schemeClr val="tx1"/>
                </a:solidFill>
              </a:rPr>
              <a:t>Langage de modélisation</a:t>
            </a:r>
            <a:endParaRPr lang="en-US" sz="2400" dirty="0">
              <a:solidFill>
                <a:schemeClr val="tx1"/>
              </a:solidFill>
            </a:endParaRPr>
          </a:p>
        </p:txBody>
      </p:sp>
      <p:sp>
        <p:nvSpPr>
          <p:cNvPr id="12" name="Pentagone 10"/>
          <p:cNvSpPr/>
          <p:nvPr/>
        </p:nvSpPr>
        <p:spPr>
          <a:xfrm>
            <a:off x="0" y="944988"/>
            <a:ext cx="3429000"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prstClr val="white"/>
                </a:solidFill>
                <a:effectLst/>
                <a:uLnTx/>
                <a:uFillTx/>
                <a:latin typeface="Corbel" panose="020B0503020204020204"/>
                <a:ea typeface="+mn-ea"/>
                <a:cs typeface="+mn-cs"/>
              </a:rPr>
              <a:t>ANALYSE</a:t>
            </a:r>
            <a:endParaRPr kumimoji="0" lang="fr-FR"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124148" y="5927650"/>
            <a:ext cx="1067851"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11</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2" name="Rounded Rectangle 21"/>
          <p:cNvSpPr/>
          <p:nvPr/>
        </p:nvSpPr>
        <p:spPr>
          <a:xfrm>
            <a:off x="6261316" y="2291397"/>
            <a:ext cx="5556518" cy="3049960"/>
          </a:xfrm>
          <a:prstGeom prst="roundRect">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fr-FR" sz="2400" dirty="0" smtClean="0"/>
          </a:p>
          <a:p>
            <a:pPr lvl="0" algn="ctr"/>
            <a:r>
              <a:rPr lang="fr-FR" sz="4000" dirty="0" smtClean="0"/>
              <a:t>Avantages:</a:t>
            </a:r>
            <a:endParaRPr lang="fr-FR" sz="2400" dirty="0" smtClean="0"/>
          </a:p>
          <a:p>
            <a:pPr marL="342900" lvl="0" indent="-342900">
              <a:buFont typeface="Wingdings" panose="05000000000000000000" pitchFamily="2" charset="2"/>
              <a:buChar char="q"/>
            </a:pPr>
            <a:r>
              <a:rPr lang="fr-FR" sz="2400" dirty="0" smtClean="0"/>
              <a:t>  Universel ;</a:t>
            </a:r>
          </a:p>
          <a:p>
            <a:pPr marL="342900" lvl="0" indent="-342900">
              <a:buFont typeface="Wingdings" panose="05000000000000000000" pitchFamily="2" charset="2"/>
              <a:buChar char="q"/>
            </a:pPr>
            <a:r>
              <a:rPr lang="fr-FR" sz="2400" dirty="0" smtClean="0"/>
              <a:t>  Adopté </a:t>
            </a:r>
            <a:r>
              <a:rPr lang="fr-FR" sz="2400" dirty="0"/>
              <a:t>par les grandes </a:t>
            </a:r>
            <a:r>
              <a:rPr lang="fr-FR" sz="2400" dirty="0" smtClean="0"/>
              <a:t>entreprises ;</a:t>
            </a:r>
            <a:endParaRPr lang="en-US" sz="2400" dirty="0"/>
          </a:p>
          <a:p>
            <a:pPr marL="342900" lvl="0" indent="-342900">
              <a:buFont typeface="Wingdings" panose="05000000000000000000" pitchFamily="2" charset="2"/>
              <a:buChar char="q"/>
            </a:pPr>
            <a:r>
              <a:rPr lang="en-US" sz="2400" dirty="0"/>
              <a:t> </a:t>
            </a:r>
            <a:r>
              <a:rPr lang="en-US" sz="2400" dirty="0" smtClean="0"/>
              <a:t> </a:t>
            </a:r>
            <a:r>
              <a:rPr lang="fr-FR" sz="2400" dirty="0" smtClean="0"/>
              <a:t>Notation unifié ;</a:t>
            </a:r>
            <a:endParaRPr lang="en-US" sz="2400" dirty="0"/>
          </a:p>
          <a:p>
            <a:pPr marL="342900" lvl="0" indent="-342900">
              <a:buFont typeface="Wingdings" panose="05000000000000000000" pitchFamily="2" charset="2"/>
              <a:buChar char="q"/>
            </a:pPr>
            <a:r>
              <a:rPr lang="en-US" sz="2400" dirty="0"/>
              <a:t> </a:t>
            </a:r>
            <a:r>
              <a:rPr lang="en-US" sz="2400" dirty="0" smtClean="0"/>
              <a:t> </a:t>
            </a:r>
            <a:r>
              <a:rPr lang="fr-FR" sz="2400" dirty="0" smtClean="0"/>
              <a:t>Facile </a:t>
            </a:r>
            <a:r>
              <a:rPr lang="fr-FR" sz="2400" dirty="0"/>
              <a:t>à </a:t>
            </a:r>
            <a:r>
              <a:rPr lang="fr-FR" sz="2400" dirty="0" smtClean="0"/>
              <a:t>comprendre ;</a:t>
            </a:r>
            <a:endParaRPr lang="en-US" sz="2400" dirty="0"/>
          </a:p>
          <a:p>
            <a:pPr marL="342900" lvl="0" indent="-342900">
              <a:buFont typeface="Wingdings" panose="05000000000000000000" pitchFamily="2" charset="2"/>
              <a:buChar char="q"/>
            </a:pPr>
            <a:r>
              <a:rPr lang="en-US" sz="2400" dirty="0"/>
              <a:t> </a:t>
            </a:r>
            <a:r>
              <a:rPr lang="en-US" sz="2400" dirty="0" smtClean="0"/>
              <a:t> </a:t>
            </a:r>
            <a:r>
              <a:rPr lang="fr-FR" sz="2400" dirty="0" smtClean="0"/>
              <a:t>Adopté </a:t>
            </a:r>
            <a:r>
              <a:rPr lang="fr-FR" sz="2400" dirty="0"/>
              <a:t>par plusieurs processus de </a:t>
            </a:r>
            <a:r>
              <a:rPr lang="fr-FR" sz="2400" dirty="0" smtClean="0"/>
              <a:t>développement.</a:t>
            </a:r>
            <a:endParaRPr lang="en-US" sz="2400" dirty="0"/>
          </a:p>
          <a:p>
            <a:pPr algn="ctr"/>
            <a:endParaRPr lang="en-US" sz="2400" dirty="0"/>
          </a:p>
        </p:txBody>
      </p:sp>
      <p:sp>
        <p:nvSpPr>
          <p:cNvPr id="31" name="Rounded Rectangle 30"/>
          <p:cNvSpPr/>
          <p:nvPr/>
        </p:nvSpPr>
        <p:spPr>
          <a:xfrm flipH="1">
            <a:off x="3056860" y="166153"/>
            <a:ext cx="614561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(2/7)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 name="Picture 3"/>
          <p:cNvPicPr>
            <a:picLocks noChangeAspect="1"/>
          </p:cNvPicPr>
          <p:nvPr/>
        </p:nvPicPr>
        <p:blipFill>
          <a:blip r:embed="rId3"/>
          <a:stretch>
            <a:fillRect/>
          </a:stretch>
        </p:blipFill>
        <p:spPr>
          <a:xfrm>
            <a:off x="1507930" y="2160332"/>
            <a:ext cx="2505075" cy="1819275"/>
          </a:xfrm>
          <a:prstGeom prst="rect">
            <a:avLst/>
          </a:prstGeom>
        </p:spPr>
      </p:pic>
      <p:sp>
        <p:nvSpPr>
          <p:cNvPr id="6" name="Rounded Rectangle 5"/>
          <p:cNvSpPr/>
          <p:nvPr/>
        </p:nvSpPr>
        <p:spPr>
          <a:xfrm>
            <a:off x="612667" y="4426957"/>
            <a:ext cx="5024294" cy="91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smtClean="0">
                <a:solidFill>
                  <a:schemeClr val="tx1"/>
                </a:solidFill>
              </a:rPr>
              <a:t>Langage</a:t>
            </a:r>
            <a:r>
              <a:rPr lang="en-US" sz="2400" dirty="0" smtClean="0">
                <a:solidFill>
                  <a:schemeClr val="tx1"/>
                </a:solidFill>
              </a:rPr>
              <a:t> de </a:t>
            </a:r>
            <a:r>
              <a:rPr lang="fr-FR" sz="2400" dirty="0" smtClean="0">
                <a:solidFill>
                  <a:schemeClr val="tx1"/>
                </a:solidFill>
              </a:rPr>
              <a:t>modélisation </a:t>
            </a:r>
            <a:r>
              <a:rPr lang="fr-FR" sz="2400" dirty="0">
                <a:solidFill>
                  <a:schemeClr val="tx1"/>
                </a:solidFill>
              </a:rPr>
              <a:t>graphique à base de </a:t>
            </a:r>
            <a:r>
              <a:rPr lang="fr-FR" sz="2400" dirty="0" smtClean="0">
                <a:solidFill>
                  <a:schemeClr val="tx1"/>
                </a:solidFill>
              </a:rPr>
              <a:t>pictogrammes.</a:t>
            </a:r>
            <a:endParaRPr lang="en-US" sz="2400" dirty="0">
              <a:solidFill>
                <a:schemeClr val="tx1"/>
              </a:solidFill>
            </a:endParaRPr>
          </a:p>
        </p:txBody>
      </p:sp>
    </p:spTree>
    <p:extLst>
      <p:ext uri="{BB962C8B-B14F-4D97-AF65-F5344CB8AC3E}">
        <p14:creationId xmlns:p14="http://schemas.microsoft.com/office/powerpoint/2010/main" val="152412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1000"/>
                                        <p:tgtEl>
                                          <p:spTgt spid="22"/>
                                        </p:tgtEl>
                                      </p:cBhvr>
                                    </p:animEffect>
                                    <p:anim calcmode="lin" valueType="num">
                                      <p:cBhvr>
                                        <p:cTn id="30" dur="1000" fill="hold"/>
                                        <p:tgtEl>
                                          <p:spTgt spid="22"/>
                                        </p:tgtEl>
                                        <p:attrNameLst>
                                          <p:attrName>ppt_x</p:attrName>
                                        </p:attrNameLst>
                                      </p:cBhvr>
                                      <p:tavLst>
                                        <p:tav tm="0">
                                          <p:val>
                                            <p:strVal val="#ppt_x"/>
                                          </p:val>
                                        </p:tav>
                                        <p:tav tm="100000">
                                          <p:val>
                                            <p:strVal val="#ppt_x"/>
                                          </p:val>
                                        </p:tav>
                                      </p:tavLst>
                                    </p:anim>
                                    <p:anim calcmode="lin" valueType="num">
                                      <p:cBhvr>
                                        <p:cTn id="3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22"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3274017" y="967946"/>
            <a:ext cx="3886200"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solidFill>
                  <a:schemeClr val="tx1"/>
                </a:solidFill>
              </a:rPr>
              <a:t>Modélisation UML</a:t>
            </a:r>
            <a:endParaRPr lang="en-US" sz="2400" dirty="0">
              <a:solidFill>
                <a:schemeClr val="tx1"/>
              </a:solidFill>
            </a:endParaRPr>
          </a:p>
        </p:txBody>
      </p:sp>
      <p:sp>
        <p:nvSpPr>
          <p:cNvPr id="12" name="Pentagone 10"/>
          <p:cNvSpPr/>
          <p:nvPr/>
        </p:nvSpPr>
        <p:spPr>
          <a:xfrm>
            <a:off x="0" y="944988"/>
            <a:ext cx="3429000"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smtClean="0">
                <a:ln>
                  <a:noFill/>
                </a:ln>
                <a:solidFill>
                  <a:prstClr val="white"/>
                </a:solidFill>
                <a:effectLst/>
                <a:uLnTx/>
                <a:uFillTx/>
                <a:latin typeface="Corbel" panose="020B0503020204020204"/>
                <a:ea typeface="+mn-ea"/>
                <a:cs typeface="+mn-cs"/>
              </a:rPr>
              <a:t>ANALYSE</a:t>
            </a:r>
            <a:endParaRPr kumimoji="0" lang="fr-FR" sz="24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29556" y="5927650"/>
            <a:ext cx="1162444"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12</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1" name="Rounded Rectangle 30"/>
          <p:cNvSpPr/>
          <p:nvPr/>
        </p:nvSpPr>
        <p:spPr>
          <a:xfrm flipH="1">
            <a:off x="3056860" y="166153"/>
            <a:ext cx="6145618"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(3/7)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8" name="Picture 7"/>
          <p:cNvPicPr>
            <a:picLocks noChangeAspect="1"/>
          </p:cNvPicPr>
          <p:nvPr/>
        </p:nvPicPr>
        <p:blipFill>
          <a:blip r:embed="rId2"/>
          <a:stretch>
            <a:fillRect/>
          </a:stretch>
        </p:blipFill>
        <p:spPr>
          <a:xfrm>
            <a:off x="895482" y="1555620"/>
            <a:ext cx="9749395" cy="505959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78853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1029429"/>
            <a:ext cx="3556591"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dirty="0" smtClean="0">
                <a:solidFill>
                  <a:prstClr val="white"/>
                </a:solidFill>
                <a:latin typeface="Corbel" panose="020B0503020204020204"/>
              </a:rPr>
              <a:t>CONCEPTION</a:t>
            </a:r>
            <a:endParaRPr kumimoji="0" lang="fr-FR" sz="2000" b="0" i="0" u="none" strike="noStrike" kern="1200" cap="none" spc="0" normalizeH="0" baseline="0" noProof="0" dirty="0">
              <a:ln>
                <a:noFill/>
              </a:ln>
              <a:solidFill>
                <a:prstClr val="white"/>
              </a:solidFill>
              <a:effectLst/>
              <a:uLnTx/>
              <a:uFillTx/>
              <a:latin typeface="Corbel" panose="020B0503020204020204"/>
            </a:endParaRPr>
          </a:p>
        </p:txBody>
      </p:sp>
      <p:sp>
        <p:nvSpPr>
          <p:cNvPr id="13" name="Rounded Rectangle 12"/>
          <p:cNvSpPr/>
          <p:nvPr/>
        </p:nvSpPr>
        <p:spPr>
          <a:xfrm flipH="1">
            <a:off x="2908005" y="138224"/>
            <a:ext cx="654965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(4/7)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111916" y="5927650"/>
            <a:ext cx="1080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13</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8" name="Chevron 7"/>
          <p:cNvSpPr/>
          <p:nvPr/>
        </p:nvSpPr>
        <p:spPr>
          <a:xfrm>
            <a:off x="3370611" y="1029429"/>
            <a:ext cx="4433777" cy="469762"/>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Diagramme de cas d’utilisations</a:t>
            </a:r>
            <a:endParaRPr lang="en-US" sz="2000" dirty="0">
              <a:solidFill>
                <a:schemeClr val="tx1"/>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2655" y="1658982"/>
            <a:ext cx="8949942" cy="48870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0404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4271803" y="1052387"/>
            <a:ext cx="3434316"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Diagramme de classes</a:t>
            </a:r>
            <a:endParaRPr lang="en-US" dirty="0">
              <a:solidFill>
                <a:schemeClr val="tx1"/>
              </a:solidFill>
            </a:endParaRPr>
          </a:p>
        </p:txBody>
      </p:sp>
      <p:sp>
        <p:nvSpPr>
          <p:cNvPr id="12" name="Pentagone 10"/>
          <p:cNvSpPr/>
          <p:nvPr/>
        </p:nvSpPr>
        <p:spPr>
          <a:xfrm>
            <a:off x="0" y="1029429"/>
            <a:ext cx="4411287"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dirty="0" smtClean="0">
                <a:solidFill>
                  <a:prstClr val="white"/>
                </a:solidFill>
                <a:latin typeface="Corbel" panose="020B0503020204020204"/>
              </a:rPr>
              <a:t>CONCEPTION</a:t>
            </a:r>
            <a:endParaRPr kumimoji="0" lang="fr-FR" sz="2000" b="0" i="0" u="none" strike="noStrike" kern="1200" cap="none" spc="0" normalizeH="0" baseline="0" noProof="0" dirty="0">
              <a:ln>
                <a:noFill/>
              </a:ln>
              <a:solidFill>
                <a:prstClr val="white"/>
              </a:solidFill>
              <a:effectLst/>
              <a:uLnTx/>
              <a:uFillTx/>
              <a:latin typeface="Corbel" panose="020B0503020204020204"/>
            </a:endParaRPr>
          </a:p>
        </p:txBody>
      </p:sp>
      <p:sp>
        <p:nvSpPr>
          <p:cNvPr id="13" name="Rounded Rectangle 12"/>
          <p:cNvSpPr/>
          <p:nvPr/>
        </p:nvSpPr>
        <p:spPr>
          <a:xfrm flipH="1">
            <a:off x="3298146" y="138224"/>
            <a:ext cx="615951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(5/7)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41912" y="5927650"/>
            <a:ext cx="1150088"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noProof="0" dirty="0" smtClean="0">
                <a:solidFill>
                  <a:prstClr val="white"/>
                </a:solidFill>
                <a:latin typeface="Corbel" panose="020B0503020204020204"/>
              </a:rPr>
              <a:t>14</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643" y="1627305"/>
            <a:ext cx="8162246" cy="504078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13351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2686231" y="1052386"/>
            <a:ext cx="3434316"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Diagramme de séquences</a:t>
            </a:r>
            <a:endParaRPr lang="en-US" sz="2000" dirty="0">
              <a:solidFill>
                <a:schemeClr val="tx1"/>
              </a:solidFill>
            </a:endParaRPr>
          </a:p>
        </p:txBody>
      </p:sp>
      <p:sp>
        <p:nvSpPr>
          <p:cNvPr id="12" name="Pentagone 10"/>
          <p:cNvSpPr/>
          <p:nvPr/>
        </p:nvSpPr>
        <p:spPr>
          <a:xfrm>
            <a:off x="-1" y="1029428"/>
            <a:ext cx="2856713"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dirty="0" smtClean="0">
                <a:solidFill>
                  <a:prstClr val="white"/>
                </a:solidFill>
                <a:latin typeface="Corbel" panose="020B0503020204020204"/>
              </a:rPr>
              <a:t>CONCEPTION</a:t>
            </a:r>
            <a:endParaRPr kumimoji="0" lang="fr-FR" sz="2000" b="0" i="0" u="none" strike="noStrike" kern="1200" cap="none" spc="0" normalizeH="0" baseline="0" noProof="0" dirty="0">
              <a:ln>
                <a:noFill/>
              </a:ln>
              <a:solidFill>
                <a:prstClr val="white"/>
              </a:solidFill>
              <a:effectLst/>
              <a:uLnTx/>
              <a:uFillTx/>
              <a:latin typeface="Corbel" panose="020B0503020204020204"/>
            </a:endParaRPr>
          </a:p>
        </p:txBody>
      </p:sp>
      <p:sp>
        <p:nvSpPr>
          <p:cNvPr id="13" name="Rounded Rectangle 12"/>
          <p:cNvSpPr/>
          <p:nvPr/>
        </p:nvSpPr>
        <p:spPr>
          <a:xfrm flipH="1">
            <a:off x="3430577" y="138224"/>
            <a:ext cx="6027083"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(6/7)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95074" y="5927650"/>
            <a:ext cx="1096926"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15</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1" name="Imag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6692" y="1532545"/>
            <a:ext cx="8822550" cy="512492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28563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2710401" y="1052386"/>
            <a:ext cx="4155094"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smtClean="0">
                <a:solidFill>
                  <a:schemeClr val="tx1"/>
                </a:solidFill>
              </a:rPr>
              <a:t>Diagramme de séquences (suite)</a:t>
            </a:r>
            <a:endParaRPr lang="en-US" sz="2000" dirty="0">
              <a:solidFill>
                <a:schemeClr val="tx1"/>
              </a:solidFill>
            </a:endParaRPr>
          </a:p>
        </p:txBody>
      </p:sp>
      <p:sp>
        <p:nvSpPr>
          <p:cNvPr id="12" name="Pentagone 10"/>
          <p:cNvSpPr/>
          <p:nvPr/>
        </p:nvSpPr>
        <p:spPr>
          <a:xfrm>
            <a:off x="-1" y="1029428"/>
            <a:ext cx="2856713"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000" dirty="0" smtClean="0">
                <a:solidFill>
                  <a:prstClr val="white"/>
                </a:solidFill>
                <a:latin typeface="Corbel" panose="020B0503020204020204"/>
              </a:rPr>
              <a:t>CONCEPTION</a:t>
            </a:r>
            <a:endParaRPr kumimoji="0" lang="fr-FR" sz="2000" b="0" i="0" u="none" strike="noStrike" kern="1200" cap="none" spc="0" normalizeH="0" baseline="0" noProof="0" dirty="0">
              <a:ln>
                <a:noFill/>
              </a:ln>
              <a:solidFill>
                <a:prstClr val="white"/>
              </a:solidFill>
              <a:effectLst/>
              <a:uLnTx/>
              <a:uFillTx/>
              <a:latin typeface="Corbel" panose="020B0503020204020204"/>
            </a:endParaRPr>
          </a:p>
        </p:txBody>
      </p:sp>
      <p:sp>
        <p:nvSpPr>
          <p:cNvPr id="13" name="Rounded Rectangle 12"/>
          <p:cNvSpPr/>
          <p:nvPr/>
        </p:nvSpPr>
        <p:spPr>
          <a:xfrm flipH="1">
            <a:off x="3430577" y="138224"/>
            <a:ext cx="6027083"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ANALYSE ET CONCEPTION (7/7)</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95074" y="5927650"/>
            <a:ext cx="1096926"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16</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3954" y="1711735"/>
            <a:ext cx="8440328" cy="467843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0328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7565">
            <a:extLst>
              <a:ext uri="{FF2B5EF4-FFF2-40B4-BE49-F238E27FC236}">
                <a16:creationId xmlns="" xmlns:a16="http://schemas.microsoft.com/office/drawing/2014/main" id="{399CDD69-EC4D-4BD3-858F-E980A413A44D}"/>
              </a:ext>
            </a:extLst>
          </p:cNvPr>
          <p:cNvGrpSpPr/>
          <p:nvPr/>
        </p:nvGrpSpPr>
        <p:grpSpPr>
          <a:xfrm>
            <a:off x="0" y="626"/>
            <a:ext cx="11539223" cy="6857374"/>
            <a:chOff x="0" y="0"/>
            <a:chExt cx="11539729" cy="6857999"/>
          </a:xfrm>
          <a:solidFill>
            <a:schemeClr val="accent1">
              <a:lumMod val="75000"/>
            </a:schemeClr>
          </a:solidFill>
        </p:grpSpPr>
        <p:sp>
          <p:nvSpPr>
            <p:cNvPr id="11" name="Shape 121">
              <a:extLst>
                <a:ext uri="{FF2B5EF4-FFF2-40B4-BE49-F238E27FC236}">
                  <a16:creationId xmlns="" xmlns:a16="http://schemas.microsoft.com/office/drawing/2014/main" id="{A2BD3791-C3E9-4469-BAAF-989E7D390F70}"/>
                </a:ext>
              </a:extLst>
            </p:cNvPr>
            <p:cNvSpPr/>
            <p:nvPr/>
          </p:nvSpPr>
          <p:spPr>
            <a:xfrm>
              <a:off x="7595616" y="3514344"/>
              <a:ext cx="1185672" cy="394716"/>
            </a:xfrm>
            <a:custGeom>
              <a:avLst/>
              <a:gdLst/>
              <a:ahLst/>
              <a:cxnLst/>
              <a:rect l="0" t="0" r="0" b="0"/>
              <a:pathLst>
                <a:path w="1185672" h="394716">
                  <a:moveTo>
                    <a:pt x="384428" y="0"/>
                  </a:moveTo>
                  <a:lnTo>
                    <a:pt x="1185672" y="394716"/>
                  </a:lnTo>
                  <a:lnTo>
                    <a:pt x="0" y="394716"/>
                  </a:lnTo>
                  <a:lnTo>
                    <a:pt x="384428" y="0"/>
                  </a:lnTo>
                  <a:close/>
                </a:path>
              </a:pathLst>
            </a:custGeom>
            <a:grpFill/>
            <a:ln w="0" cap="flat">
              <a:miter lim="127000"/>
            </a:ln>
          </p:spPr>
          <p:style>
            <a:lnRef idx="0">
              <a:srgbClr val="000000">
                <a:alpha val="0"/>
              </a:srgbClr>
            </a:lnRef>
            <a:fillRef idx="1">
              <a:srgbClr val="263248"/>
            </a:fillRef>
            <a:effectRef idx="0">
              <a:scrgbClr r="0" g="0" b="0"/>
            </a:effectRef>
            <a:fontRef idx="none"/>
          </p:style>
          <p:txBody>
            <a:bodyPr/>
            <a:lstStyle/>
            <a:p>
              <a:endParaRPr lang="fr-FR"/>
            </a:p>
          </p:txBody>
        </p:sp>
        <p:sp>
          <p:nvSpPr>
            <p:cNvPr id="12" name="Shape 10504">
              <a:extLst>
                <a:ext uri="{FF2B5EF4-FFF2-40B4-BE49-F238E27FC236}">
                  <a16:creationId xmlns="" xmlns:a16="http://schemas.microsoft.com/office/drawing/2014/main" id="{1E2D49B0-FDF9-418B-8FD2-0F824F960521}"/>
                </a:ext>
              </a:extLst>
            </p:cNvPr>
            <p:cNvSpPr/>
            <p:nvPr/>
          </p:nvSpPr>
          <p:spPr>
            <a:xfrm>
              <a:off x="0" y="0"/>
              <a:ext cx="4700016" cy="6857999"/>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endParaRPr lang="fr-FR"/>
            </a:p>
          </p:txBody>
        </p:sp>
        <p:sp>
          <p:nvSpPr>
            <p:cNvPr id="13" name="Shape 123">
              <a:extLst>
                <a:ext uri="{FF2B5EF4-FFF2-40B4-BE49-F238E27FC236}">
                  <a16:creationId xmlns="" xmlns:a16="http://schemas.microsoft.com/office/drawing/2014/main" id="{33CCEF8B-19DB-417E-8B71-A36EE31423A7}"/>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endParaRPr lang="fr-FR"/>
            </a:p>
          </p:txBody>
        </p:sp>
        <p:sp>
          <p:nvSpPr>
            <p:cNvPr id="14" name="Shape 10505">
              <a:extLst>
                <a:ext uri="{FF2B5EF4-FFF2-40B4-BE49-F238E27FC236}">
                  <a16:creationId xmlns="" xmlns:a16="http://schemas.microsoft.com/office/drawing/2014/main" id="{A4CD4B01-3219-4926-9132-985E3DBA7146}"/>
                </a:ext>
              </a:extLst>
            </p:cNvPr>
            <p:cNvSpPr/>
            <p:nvPr/>
          </p:nvSpPr>
          <p:spPr>
            <a:xfrm>
              <a:off x="0" y="3899916"/>
              <a:ext cx="6085332" cy="2703577"/>
            </a:xfrm>
            <a:custGeom>
              <a:avLst/>
              <a:gdLst/>
              <a:ahLst/>
              <a:cxnLst/>
              <a:rect l="0" t="0" r="0" b="0"/>
              <a:pathLst>
                <a:path w="6085332" h="2703577">
                  <a:moveTo>
                    <a:pt x="0" y="0"/>
                  </a:moveTo>
                  <a:lnTo>
                    <a:pt x="6085332" y="0"/>
                  </a:lnTo>
                  <a:lnTo>
                    <a:pt x="6085332" y="2703577"/>
                  </a:lnTo>
                  <a:lnTo>
                    <a:pt x="0" y="2703577"/>
                  </a:lnTo>
                  <a:lnTo>
                    <a:pt x="0" y="0"/>
                  </a:lnTo>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endParaRPr lang="fr-FR" dirty="0"/>
            </a:p>
          </p:txBody>
        </p:sp>
        <p:sp>
          <p:nvSpPr>
            <p:cNvPr id="15" name="Shape 125">
              <a:extLst>
                <a:ext uri="{FF2B5EF4-FFF2-40B4-BE49-F238E27FC236}">
                  <a16:creationId xmlns="" xmlns:a16="http://schemas.microsoft.com/office/drawing/2014/main" id="{44AB7045-02C8-431E-819D-65EE6CD7715C}"/>
                </a:ext>
              </a:extLst>
            </p:cNvPr>
            <p:cNvSpPr/>
            <p:nvPr/>
          </p:nvSpPr>
          <p:spPr>
            <a:xfrm>
              <a:off x="6082284" y="3899916"/>
              <a:ext cx="2703576" cy="2703576"/>
            </a:xfrm>
            <a:custGeom>
              <a:avLst/>
              <a:gdLst/>
              <a:ahLst/>
              <a:cxnLst/>
              <a:rect l="0" t="0" r="0" b="0"/>
              <a:pathLst>
                <a:path w="2703576" h="2703576">
                  <a:moveTo>
                    <a:pt x="0" y="0"/>
                  </a:moveTo>
                  <a:lnTo>
                    <a:pt x="2703576" y="0"/>
                  </a:lnTo>
                  <a:lnTo>
                    <a:pt x="0" y="2703576"/>
                  </a:lnTo>
                  <a:lnTo>
                    <a:pt x="0" y="0"/>
                  </a:lnTo>
                  <a:close/>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endParaRPr lang="fr-FR" dirty="0"/>
            </a:p>
          </p:txBody>
        </p:sp>
        <p:sp>
          <p:nvSpPr>
            <p:cNvPr id="16" name="Rectangle 15">
              <a:extLst>
                <a:ext uri="{FF2B5EF4-FFF2-40B4-BE49-F238E27FC236}">
                  <a16:creationId xmlns="" xmlns:a16="http://schemas.microsoft.com/office/drawing/2014/main" id="{EB7AF74B-8C1C-45AB-8584-EC9CB075336D}"/>
                </a:ext>
              </a:extLst>
            </p:cNvPr>
            <p:cNvSpPr/>
            <p:nvPr/>
          </p:nvSpPr>
          <p:spPr>
            <a:xfrm>
              <a:off x="1352923" y="2402571"/>
              <a:ext cx="5579808" cy="1613115"/>
            </a:xfrm>
            <a:prstGeom prst="rect">
              <a:avLst/>
            </a:prstGeom>
            <a:noFill/>
            <a:ln>
              <a:noFill/>
            </a:ln>
          </p:spPr>
          <p:txBody>
            <a:bodyPr vert="horz" lIns="0" tIns="0" rIns="0" bIns="0" rtlCol="0">
              <a:noAutofit/>
            </a:bodyPr>
            <a:lstStyle/>
            <a:p>
              <a:pPr algn="ctr">
                <a:lnSpc>
                  <a:spcPct val="107000"/>
                </a:lnSpc>
                <a:spcAft>
                  <a:spcPts val="800"/>
                </a:spcAft>
              </a:pPr>
              <a:r>
                <a:rPr lang="fr-FR" sz="4800" b="1" dirty="0" smtClean="0">
                  <a:solidFill>
                    <a:srgbClr val="FFFFFF"/>
                  </a:solidFill>
                  <a:latin typeface="Arial" panose="020B0604020202020204" pitchFamily="34" charset="0"/>
                  <a:ea typeface="Calibri" panose="020F0502020204030204" pitchFamily="34" charset="0"/>
                </a:rPr>
                <a:t>IMPLEMENTATION</a:t>
              </a:r>
              <a:endParaRPr lang="fr-FR" sz="4800" dirty="0">
                <a:solidFill>
                  <a:srgbClr val="000000"/>
                </a:solidFill>
                <a:effectLst/>
                <a:latin typeface="Calibri" panose="020F0502020204030204" pitchFamily="34" charset="0"/>
                <a:ea typeface="Calibri" panose="020F0502020204030204" pitchFamily="34" charset="0"/>
              </a:endParaRPr>
            </a:p>
          </p:txBody>
        </p:sp>
      </p:grpSp>
      <p:sp>
        <p:nvSpPr>
          <p:cNvPr id="18" name="Rectangle 17">
            <a:extLst>
              <a:ext uri="{FF2B5EF4-FFF2-40B4-BE49-F238E27FC236}">
                <a16:creationId xmlns="" xmlns:a16="http://schemas.microsoft.com/office/drawing/2014/main" id="{645065F5-C0F1-40EE-84F6-B89CB233428A}"/>
              </a:ext>
            </a:extLst>
          </p:cNvPr>
          <p:cNvSpPr/>
          <p:nvPr/>
        </p:nvSpPr>
        <p:spPr>
          <a:xfrm>
            <a:off x="9883303" y="2402978"/>
            <a:ext cx="1793074" cy="3132060"/>
          </a:xfrm>
          <a:prstGeom prst="rect">
            <a:avLst/>
          </a:prstGeom>
          <a:solidFill>
            <a:schemeClr val="bg1"/>
          </a:solidFill>
          <a:ln>
            <a:noFill/>
          </a:ln>
        </p:spPr>
        <p:txBody>
          <a:bodyPr vert="horz" lIns="0" tIns="0" rIns="0" bIns="0" rtlCol="0">
            <a:noAutofit/>
          </a:bodyPr>
          <a:lstStyle/>
          <a:p>
            <a:pPr algn="ctr">
              <a:lnSpc>
                <a:spcPct val="107000"/>
              </a:lnSpc>
              <a:spcAft>
                <a:spcPts val="800"/>
              </a:spcAft>
            </a:pPr>
            <a:r>
              <a:rPr lang="fr-FR" sz="16000" b="1" dirty="0" smtClean="0">
                <a:solidFill>
                  <a:schemeClr val="accent1">
                    <a:lumMod val="75000"/>
                  </a:schemeClr>
                </a:solidFill>
                <a:effectLst/>
                <a:latin typeface="Arial" panose="020B0604020202020204" pitchFamily="34" charset="0"/>
                <a:ea typeface="Arial" panose="020B0604020202020204" pitchFamily="34" charset="0"/>
              </a:rPr>
              <a:t>4</a:t>
            </a:r>
            <a:endParaRPr lang="fr-FR" sz="1100" dirty="0">
              <a:solidFill>
                <a:schemeClr val="accent1">
                  <a:lumMod val="7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818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1008710"/>
            <a:ext cx="4941530"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smtClean="0">
                <a:ln>
                  <a:noFill/>
                </a:ln>
                <a:solidFill>
                  <a:prstClr val="white"/>
                </a:solidFill>
                <a:effectLst/>
                <a:uLnTx/>
                <a:uFillTx/>
                <a:latin typeface="Corbel" panose="020B0503020204020204"/>
                <a:ea typeface="+mn-ea"/>
                <a:cs typeface="+mn-cs"/>
              </a:rPr>
              <a:t>ARCHITECTURE</a:t>
            </a:r>
            <a:r>
              <a:rPr kumimoji="0" lang="fr-FR" sz="1800" b="0" i="0" u="none" strike="noStrike" kern="1200" cap="none" spc="0" normalizeH="0" noProof="0" dirty="0" smtClean="0">
                <a:ln>
                  <a:noFill/>
                </a:ln>
                <a:solidFill>
                  <a:prstClr val="white"/>
                </a:solidFill>
                <a:effectLst/>
                <a:uLnTx/>
                <a:uFillTx/>
                <a:latin typeface="Corbel" panose="020B0503020204020204"/>
                <a:ea typeface="+mn-ea"/>
                <a:cs typeface="+mn-cs"/>
              </a:rPr>
              <a:t> DE L’APPLICATION</a:t>
            </a:r>
            <a:endParaRPr kumimoji="0" lang="fr-FR"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Rounded Rectangle 12"/>
          <p:cNvSpPr/>
          <p:nvPr/>
        </p:nvSpPr>
        <p:spPr>
          <a:xfrm flipH="1">
            <a:off x="3278081" y="199165"/>
            <a:ext cx="5478635"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IMPLEMENTATION (1/3) </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73698" y="5927650"/>
            <a:ext cx="1118301"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noProof="0" dirty="0" smtClean="0">
                <a:solidFill>
                  <a:prstClr val="white"/>
                </a:solidFill>
                <a:latin typeface="Corbel" panose="020B0503020204020204"/>
              </a:rPr>
              <a:t>18</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3" name="Rounded Rectangle 2"/>
          <p:cNvSpPr/>
          <p:nvPr/>
        </p:nvSpPr>
        <p:spPr>
          <a:xfrm>
            <a:off x="792027" y="5869429"/>
            <a:ext cx="5219065" cy="78900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Structure interne de l’application.</a:t>
            </a:r>
            <a:endParaRPr lang="en-US" dirty="0">
              <a:solidFill>
                <a:schemeClr val="tx1"/>
              </a:solidFill>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285" y="1630732"/>
            <a:ext cx="8019777" cy="451956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76287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5542" y="1029429"/>
            <a:ext cx="4300451"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lvl="0" algn="ctr">
              <a:defRPr/>
            </a:pPr>
            <a:r>
              <a:rPr lang="fr-FR" dirty="0">
                <a:solidFill>
                  <a:prstClr val="white"/>
                </a:solidFill>
                <a:latin typeface="Corbel" panose="020B0503020204020204"/>
              </a:rPr>
              <a:t>OUTILS DE DEVELOPPEMENT</a:t>
            </a:r>
          </a:p>
        </p:txBody>
      </p:sp>
      <p:sp>
        <p:nvSpPr>
          <p:cNvPr id="13" name="Rounded Rectangle 12"/>
          <p:cNvSpPr/>
          <p:nvPr/>
        </p:nvSpPr>
        <p:spPr>
          <a:xfrm flipH="1">
            <a:off x="3699214" y="135432"/>
            <a:ext cx="538007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IMPLEMENTATION (2/3) </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31279" y="5927650"/>
            <a:ext cx="1160720"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19</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354" y="1923426"/>
            <a:ext cx="1684854" cy="856498"/>
          </a:xfrm>
          <a:prstGeom prst="rect">
            <a:avLst/>
          </a:prstGeom>
        </p:spPr>
      </p:pic>
      <p:pic>
        <p:nvPicPr>
          <p:cNvPr id="14" name="Imag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111" y="1923425"/>
            <a:ext cx="1766447" cy="1099141"/>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2986" y="1680783"/>
            <a:ext cx="1678293" cy="1341783"/>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465" y="4282008"/>
            <a:ext cx="1945743" cy="2108159"/>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7015" y="4697397"/>
            <a:ext cx="1775323" cy="1137218"/>
          </a:xfrm>
          <a:prstGeom prst="rect">
            <a:avLst/>
          </a:prstGeom>
        </p:spPr>
      </p:pic>
      <p:pic>
        <p:nvPicPr>
          <p:cNvPr id="10" name="Imag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59605" y="4565323"/>
            <a:ext cx="2291062" cy="1401366"/>
          </a:xfrm>
          <a:prstGeom prst="rect">
            <a:avLst/>
          </a:prstGeom>
        </p:spPr>
      </p:pic>
      <p:pic>
        <p:nvPicPr>
          <p:cNvPr id="16" name="Imag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99214" y="4452271"/>
            <a:ext cx="1475379" cy="1475379"/>
          </a:xfrm>
          <a:prstGeom prst="rect">
            <a:avLst/>
          </a:prstGeom>
        </p:spPr>
      </p:pic>
      <p:sp>
        <p:nvSpPr>
          <p:cNvPr id="17" name="Chevron 16"/>
          <p:cNvSpPr/>
          <p:nvPr/>
        </p:nvSpPr>
        <p:spPr>
          <a:xfrm>
            <a:off x="4166509" y="1052387"/>
            <a:ext cx="3769242"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Serveur, SGBD et langages</a:t>
            </a:r>
            <a:endParaRPr lang="en-US" dirty="0">
              <a:solidFill>
                <a:schemeClr val="tx1"/>
              </a:solidFill>
            </a:endParaRPr>
          </a:p>
        </p:txBody>
      </p:sp>
    </p:spTree>
    <p:extLst>
      <p:ext uri="{BB962C8B-B14F-4D97-AF65-F5344CB8AC3E}">
        <p14:creationId xmlns:p14="http://schemas.microsoft.com/office/powerpoint/2010/main" val="35099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1000"/>
                                        <p:tgtEl>
                                          <p:spTgt spid="14"/>
                                        </p:tgtEl>
                                      </p:cBhvr>
                                    </p:animEffect>
                                    <p:anim calcmode="lin" valueType="num">
                                      <p:cBhvr>
                                        <p:cTn id="21" dur="1000" fill="hold"/>
                                        <p:tgtEl>
                                          <p:spTgt spid="14"/>
                                        </p:tgtEl>
                                        <p:attrNameLst>
                                          <p:attrName>ppt_x</p:attrName>
                                        </p:attrNameLst>
                                      </p:cBhvr>
                                      <p:tavLst>
                                        <p:tav tm="0">
                                          <p:val>
                                            <p:strVal val="#ppt_x"/>
                                          </p:val>
                                        </p:tav>
                                        <p:tav tm="100000">
                                          <p:val>
                                            <p:strVal val="#ppt_x"/>
                                          </p:val>
                                        </p:tav>
                                      </p:tavLst>
                                    </p:anim>
                                    <p:anim calcmode="lin" valueType="num">
                                      <p:cBhvr>
                                        <p:cTn id="22" dur="1000" fill="hold"/>
                                        <p:tgtEl>
                                          <p:spTgt spid="1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19447" y="1872658"/>
            <a:ext cx="3060565" cy="2786779"/>
            <a:chOff x="1527177" y="595423"/>
            <a:chExt cx="2858755" cy="2222205"/>
          </a:xfrm>
        </p:grpSpPr>
        <p:sp>
          <p:nvSpPr>
            <p:cNvPr id="6" name="Oval 5"/>
            <p:cNvSpPr/>
            <p:nvPr/>
          </p:nvSpPr>
          <p:spPr>
            <a:xfrm>
              <a:off x="1527177" y="595423"/>
              <a:ext cx="2858754" cy="22222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51488" y="808075"/>
              <a:ext cx="2034444" cy="176500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smtClean="0">
                  <a:ln w="0"/>
                  <a:solidFill>
                    <a:schemeClr val="accent1"/>
                  </a:solidFill>
                  <a:effectLst>
                    <a:outerShdw blurRad="38100" dist="25400" dir="5400000" algn="ctr" rotWithShape="0">
                      <a:srgbClr val="6E747A">
                        <a:alpha val="43000"/>
                      </a:srgbClr>
                    </a:outerShdw>
                  </a:effectLst>
                </a:rPr>
                <a:t>PLAN </a:t>
              </a:r>
            </a:p>
            <a:p>
              <a:pPr algn="ctr"/>
              <a:r>
                <a:rPr lang="fr-FR" sz="2400" dirty="0" smtClean="0">
                  <a:ln w="0"/>
                  <a:solidFill>
                    <a:schemeClr val="accent1"/>
                  </a:solidFill>
                  <a:effectLst>
                    <a:outerShdw blurRad="38100" dist="25400" dir="5400000" algn="ctr" rotWithShape="0">
                      <a:srgbClr val="6E747A">
                        <a:alpha val="43000"/>
                      </a:srgbClr>
                    </a:outerShdw>
                  </a:effectLst>
                </a:rPr>
                <a:t>DE TRAVAIL</a:t>
              </a:r>
              <a:endParaRPr lang="en-US" sz="2400" dirty="0">
                <a:ln w="0"/>
                <a:solidFill>
                  <a:schemeClr val="accent1"/>
                </a:solidFill>
                <a:effectLst>
                  <a:outerShdw blurRad="38100" dist="25400" dir="5400000" algn="ctr" rotWithShape="0">
                    <a:srgbClr val="6E747A">
                      <a:alpha val="43000"/>
                    </a:srgbClr>
                  </a:outerShdw>
                </a:effectLst>
              </a:endParaRPr>
            </a:p>
          </p:txBody>
        </p:sp>
      </p:grpSp>
      <p:grpSp>
        <p:nvGrpSpPr>
          <p:cNvPr id="13" name="Group 12"/>
          <p:cNvGrpSpPr/>
          <p:nvPr/>
        </p:nvGrpSpPr>
        <p:grpSpPr>
          <a:xfrm>
            <a:off x="4639374" y="1971830"/>
            <a:ext cx="3773512" cy="674471"/>
            <a:chOff x="4944140" y="1498305"/>
            <a:chExt cx="2477386" cy="537830"/>
          </a:xfrm>
        </p:grpSpPr>
        <p:sp>
          <p:nvSpPr>
            <p:cNvPr id="11" name="Rounded Rectangle 10"/>
            <p:cNvSpPr/>
            <p:nvPr/>
          </p:nvSpPr>
          <p:spPr>
            <a:xfrm>
              <a:off x="4944140" y="1498305"/>
              <a:ext cx="2477386" cy="53783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        ANALYSE ET CONCEPTION</a:t>
              </a:r>
              <a:endParaRPr lang="en-US" dirty="0">
                <a:solidFill>
                  <a:schemeClr val="tx1"/>
                </a:solidFill>
              </a:endParaRPr>
            </a:p>
          </p:txBody>
        </p:sp>
        <p:sp>
          <p:nvSpPr>
            <p:cNvPr id="12" name="Oval 11"/>
            <p:cNvSpPr/>
            <p:nvPr/>
          </p:nvSpPr>
          <p:spPr>
            <a:xfrm>
              <a:off x="5013253" y="1539504"/>
              <a:ext cx="330706" cy="453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II</a:t>
              </a:r>
              <a:endParaRPr lang="en-US" dirty="0"/>
            </a:p>
          </p:txBody>
        </p:sp>
      </p:grpSp>
      <p:grpSp>
        <p:nvGrpSpPr>
          <p:cNvPr id="14" name="Group 13"/>
          <p:cNvGrpSpPr/>
          <p:nvPr/>
        </p:nvGrpSpPr>
        <p:grpSpPr>
          <a:xfrm>
            <a:off x="3540879" y="850606"/>
            <a:ext cx="3773512" cy="674471"/>
            <a:chOff x="4944140" y="1498305"/>
            <a:chExt cx="2477386" cy="537830"/>
          </a:xfrm>
        </p:grpSpPr>
        <p:sp>
          <p:nvSpPr>
            <p:cNvPr id="15" name="Rounded Rectangle 14"/>
            <p:cNvSpPr/>
            <p:nvPr/>
          </p:nvSpPr>
          <p:spPr>
            <a:xfrm>
              <a:off x="4944140" y="1498305"/>
              <a:ext cx="2477386" cy="53783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INTRODUCTION</a:t>
              </a:r>
              <a:endParaRPr lang="en-US" dirty="0">
                <a:solidFill>
                  <a:schemeClr val="tx1"/>
                </a:solidFill>
              </a:endParaRPr>
            </a:p>
          </p:txBody>
        </p:sp>
        <p:sp>
          <p:nvSpPr>
            <p:cNvPr id="16" name="Oval 15"/>
            <p:cNvSpPr/>
            <p:nvPr/>
          </p:nvSpPr>
          <p:spPr>
            <a:xfrm>
              <a:off x="5013253" y="1539504"/>
              <a:ext cx="330706" cy="453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a:t>
              </a:r>
              <a:endParaRPr lang="en-US" dirty="0"/>
            </a:p>
          </p:txBody>
        </p:sp>
      </p:grpSp>
      <p:grpSp>
        <p:nvGrpSpPr>
          <p:cNvPr id="17" name="Group 16"/>
          <p:cNvGrpSpPr/>
          <p:nvPr/>
        </p:nvGrpSpPr>
        <p:grpSpPr>
          <a:xfrm>
            <a:off x="5205683" y="3128399"/>
            <a:ext cx="3773512" cy="674471"/>
            <a:chOff x="4944140" y="1498305"/>
            <a:chExt cx="2477386" cy="537830"/>
          </a:xfrm>
        </p:grpSpPr>
        <p:sp>
          <p:nvSpPr>
            <p:cNvPr id="18" name="Rounded Rectangle 17"/>
            <p:cNvSpPr/>
            <p:nvPr/>
          </p:nvSpPr>
          <p:spPr>
            <a:xfrm>
              <a:off x="4944140" y="1498305"/>
              <a:ext cx="2477386" cy="53783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           IMPLEMENTATION</a:t>
              </a:r>
              <a:endParaRPr lang="en-US" dirty="0">
                <a:solidFill>
                  <a:schemeClr val="tx1"/>
                </a:solidFill>
              </a:endParaRPr>
            </a:p>
          </p:txBody>
        </p:sp>
        <p:sp>
          <p:nvSpPr>
            <p:cNvPr id="19" name="Oval 18"/>
            <p:cNvSpPr/>
            <p:nvPr/>
          </p:nvSpPr>
          <p:spPr>
            <a:xfrm>
              <a:off x="5013253" y="1539504"/>
              <a:ext cx="330706" cy="453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III</a:t>
              </a:r>
              <a:endParaRPr lang="en-US" dirty="0"/>
            </a:p>
          </p:txBody>
        </p:sp>
      </p:grpSp>
      <p:grpSp>
        <p:nvGrpSpPr>
          <p:cNvPr id="20" name="Group 19"/>
          <p:cNvGrpSpPr/>
          <p:nvPr/>
        </p:nvGrpSpPr>
        <p:grpSpPr>
          <a:xfrm>
            <a:off x="4639373" y="4276226"/>
            <a:ext cx="3773512" cy="674471"/>
            <a:chOff x="4944140" y="1498305"/>
            <a:chExt cx="2477386" cy="537830"/>
          </a:xfrm>
        </p:grpSpPr>
        <p:sp>
          <p:nvSpPr>
            <p:cNvPr id="21" name="Rounded Rectangle 20"/>
            <p:cNvSpPr/>
            <p:nvPr/>
          </p:nvSpPr>
          <p:spPr>
            <a:xfrm>
              <a:off x="4944140" y="1498305"/>
              <a:ext cx="2477386" cy="53783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TEST</a:t>
              </a:r>
              <a:endParaRPr lang="en-US" dirty="0">
                <a:solidFill>
                  <a:schemeClr val="tx1"/>
                </a:solidFill>
              </a:endParaRPr>
            </a:p>
          </p:txBody>
        </p:sp>
        <p:sp>
          <p:nvSpPr>
            <p:cNvPr id="22" name="Oval 21"/>
            <p:cNvSpPr/>
            <p:nvPr/>
          </p:nvSpPr>
          <p:spPr>
            <a:xfrm>
              <a:off x="5013253" y="1539504"/>
              <a:ext cx="371794" cy="453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IV</a:t>
              </a:r>
              <a:endParaRPr lang="en-US" dirty="0"/>
            </a:p>
          </p:txBody>
        </p:sp>
      </p:grpSp>
      <p:grpSp>
        <p:nvGrpSpPr>
          <p:cNvPr id="23" name="Group 22"/>
          <p:cNvGrpSpPr/>
          <p:nvPr/>
        </p:nvGrpSpPr>
        <p:grpSpPr>
          <a:xfrm>
            <a:off x="3540878" y="5343559"/>
            <a:ext cx="4465438" cy="674471"/>
            <a:chOff x="4944139" y="1498305"/>
            <a:chExt cx="2931649" cy="537830"/>
          </a:xfrm>
        </p:grpSpPr>
        <p:sp>
          <p:nvSpPr>
            <p:cNvPr id="24" name="Rounded Rectangle 23"/>
            <p:cNvSpPr/>
            <p:nvPr/>
          </p:nvSpPr>
          <p:spPr>
            <a:xfrm>
              <a:off x="4944139" y="1498305"/>
              <a:ext cx="2931649" cy="537830"/>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         CONCLUSION ET PERSPECTIVES</a:t>
              </a:r>
              <a:endParaRPr lang="en-US" dirty="0">
                <a:solidFill>
                  <a:schemeClr val="tx1"/>
                </a:solidFill>
              </a:endParaRPr>
            </a:p>
          </p:txBody>
        </p:sp>
        <p:sp>
          <p:nvSpPr>
            <p:cNvPr id="25" name="Oval 24"/>
            <p:cNvSpPr/>
            <p:nvPr/>
          </p:nvSpPr>
          <p:spPr>
            <a:xfrm>
              <a:off x="5013253" y="1539504"/>
              <a:ext cx="330706" cy="4536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a:t>
              </a:r>
              <a:endParaRPr lang="en-US" dirty="0"/>
            </a:p>
          </p:txBody>
        </p:sp>
      </p:grpSp>
      <p:sp>
        <p:nvSpPr>
          <p:cNvPr id="26" name="Right Triangle 25"/>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2</a:t>
            </a:r>
            <a:endParaRPr lang="en-US" sz="2800" dirty="0"/>
          </a:p>
        </p:txBody>
      </p:sp>
    </p:spTree>
    <p:extLst>
      <p:ext uri="{BB962C8B-B14F-4D97-AF65-F5344CB8AC3E}">
        <p14:creationId xmlns:p14="http://schemas.microsoft.com/office/powerpoint/2010/main" val="398644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additive="base">
                                        <p:cTn id="36" dur="500" fill="hold"/>
                                        <p:tgtEl>
                                          <p:spTgt spid="20"/>
                                        </p:tgtEl>
                                        <p:attrNameLst>
                                          <p:attrName>ppt_x</p:attrName>
                                        </p:attrNameLst>
                                      </p:cBhvr>
                                      <p:tavLst>
                                        <p:tav tm="0">
                                          <p:val>
                                            <p:strVal val="#ppt_x"/>
                                          </p:val>
                                        </p:tav>
                                        <p:tav tm="100000">
                                          <p:val>
                                            <p:strVal val="#ppt_x"/>
                                          </p:val>
                                        </p:tav>
                                      </p:tavLst>
                                    </p:anim>
                                    <p:anim calcmode="lin" valueType="num">
                                      <p:cBhvr additive="base">
                                        <p:cTn id="3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hevron 23"/>
          <p:cNvSpPr/>
          <p:nvPr/>
        </p:nvSpPr>
        <p:spPr>
          <a:xfrm>
            <a:off x="3833306" y="1052387"/>
            <a:ext cx="3769242"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Plateformes et Matériels</a:t>
            </a:r>
            <a:endParaRPr lang="en-US" dirty="0">
              <a:solidFill>
                <a:schemeClr val="tx1"/>
              </a:solidFill>
            </a:endParaRPr>
          </a:p>
        </p:txBody>
      </p:sp>
      <p:sp>
        <p:nvSpPr>
          <p:cNvPr id="12" name="Pentagone 10"/>
          <p:cNvSpPr/>
          <p:nvPr/>
        </p:nvSpPr>
        <p:spPr>
          <a:xfrm>
            <a:off x="0" y="1029429"/>
            <a:ext cx="3973484"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noProof="0" dirty="0" smtClean="0">
                <a:solidFill>
                  <a:prstClr val="white"/>
                </a:solidFill>
                <a:latin typeface="Corbel" panose="020B0503020204020204"/>
              </a:rPr>
              <a:t>OUTILS DE DEVELOPPEMENT</a:t>
            </a:r>
            <a:endParaRPr kumimoji="0" lang="fr-FR"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3" name="Rounded Rectangle 12"/>
          <p:cNvSpPr/>
          <p:nvPr/>
        </p:nvSpPr>
        <p:spPr>
          <a:xfrm flipH="1">
            <a:off x="2669964" y="165880"/>
            <a:ext cx="538007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noProof="0" dirty="0" smtClean="0">
                <a:solidFill>
                  <a:prstClr val="white"/>
                </a:solidFill>
                <a:latin typeface="Corbel" panose="020B0503020204020204"/>
              </a:rPr>
              <a:t>IMPLEMENTATION (3/3)</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89758" y="5927650"/>
            <a:ext cx="1102241"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noProof="0" dirty="0" smtClean="0">
                <a:solidFill>
                  <a:prstClr val="white"/>
                </a:solidFill>
                <a:latin typeface="Corbel" panose="020B0503020204020204"/>
              </a:rPr>
              <a:t>20</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9" name="Imag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3690" y="2206000"/>
            <a:ext cx="1349162" cy="1228090"/>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0612" y="2206000"/>
            <a:ext cx="1474978" cy="1228090"/>
          </a:xfrm>
          <a:prstGeom prst="rect">
            <a:avLst/>
          </a:prstGeom>
        </p:spPr>
      </p:pic>
      <p:pic>
        <p:nvPicPr>
          <p:cNvPr id="14" name="Imag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6355" y="2194019"/>
            <a:ext cx="1967224" cy="1240071"/>
          </a:xfrm>
          <a:prstGeom prst="rect">
            <a:avLst/>
          </a:prstGeom>
        </p:spPr>
      </p:pic>
      <p:pic>
        <p:nvPicPr>
          <p:cNvPr id="15" name="Imag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403" y="5021451"/>
            <a:ext cx="911452" cy="1058762"/>
          </a:xfrm>
          <a:prstGeom prst="rect">
            <a:avLst/>
          </a:prstGeom>
        </p:spPr>
      </p:pic>
      <p:pic>
        <p:nvPicPr>
          <p:cNvPr id="16" name="Imag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2302" y="5021452"/>
            <a:ext cx="1468832" cy="1058762"/>
          </a:xfrm>
          <a:prstGeom prst="rect">
            <a:avLst/>
          </a:prstGeom>
        </p:spPr>
      </p:pic>
      <p:pic>
        <p:nvPicPr>
          <p:cNvPr id="17" name="Imag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7627" y="2194019"/>
            <a:ext cx="1957591" cy="1118999"/>
          </a:xfrm>
          <a:prstGeom prst="rect">
            <a:avLst/>
          </a:prstGeom>
        </p:spPr>
      </p:pic>
      <p:pic>
        <p:nvPicPr>
          <p:cNvPr id="18" name="Imag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1266" y="5021451"/>
            <a:ext cx="1362362" cy="1058762"/>
          </a:xfrm>
          <a:prstGeom prst="rect">
            <a:avLst/>
          </a:prstGeom>
        </p:spPr>
      </p:pic>
      <p:pic>
        <p:nvPicPr>
          <p:cNvPr id="2" name="Imag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6382" y="5005029"/>
            <a:ext cx="1335542" cy="1075184"/>
          </a:xfrm>
          <a:prstGeom prst="rect">
            <a:avLst/>
          </a:prstGeom>
        </p:spPr>
      </p:pic>
      <p:pic>
        <p:nvPicPr>
          <p:cNvPr id="3" name="Imag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46000" y="4850969"/>
            <a:ext cx="1049586" cy="1376562"/>
          </a:xfrm>
          <a:prstGeom prst="rect">
            <a:avLst/>
          </a:prstGeom>
        </p:spPr>
      </p:pic>
      <p:pic>
        <p:nvPicPr>
          <p:cNvPr id="5" name="Image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02548" y="2127859"/>
            <a:ext cx="1368857" cy="1380409"/>
          </a:xfrm>
          <a:prstGeom prst="rect">
            <a:avLst/>
          </a:prstGeom>
        </p:spPr>
      </p:pic>
    </p:spTree>
    <p:extLst>
      <p:ext uri="{BB962C8B-B14F-4D97-AF65-F5344CB8AC3E}">
        <p14:creationId xmlns:p14="http://schemas.microsoft.com/office/powerpoint/2010/main" val="156331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1000"/>
                                        <p:tgtEl>
                                          <p:spTgt spid="18"/>
                                        </p:tgtEl>
                                      </p:cBhvr>
                                    </p:animEffect>
                                    <p:anim calcmode="lin" valueType="num">
                                      <p:cBhvr>
                                        <p:cTn id="51" dur="1000" fill="hold"/>
                                        <p:tgtEl>
                                          <p:spTgt spid="18"/>
                                        </p:tgtEl>
                                        <p:attrNameLst>
                                          <p:attrName>ppt_x</p:attrName>
                                        </p:attrNameLst>
                                      </p:cBhvr>
                                      <p:tavLst>
                                        <p:tav tm="0">
                                          <p:val>
                                            <p:strVal val="#ppt_x"/>
                                          </p:val>
                                        </p:tav>
                                        <p:tav tm="100000">
                                          <p:val>
                                            <p:strVal val="#ppt_x"/>
                                          </p:val>
                                        </p:tav>
                                      </p:tavLst>
                                    </p:anim>
                                    <p:anim calcmode="lin" valueType="num">
                                      <p:cBhvr>
                                        <p:cTn id="52" dur="1000" fill="hold"/>
                                        <p:tgtEl>
                                          <p:spTgt spid="1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1000"/>
                                        <p:tgtEl>
                                          <p:spTgt spid="2"/>
                                        </p:tgtEl>
                                      </p:cBhvr>
                                    </p:animEffect>
                                    <p:anim calcmode="lin" valueType="num">
                                      <p:cBhvr>
                                        <p:cTn id="56" dur="1000" fill="hold"/>
                                        <p:tgtEl>
                                          <p:spTgt spid="2"/>
                                        </p:tgtEl>
                                        <p:attrNameLst>
                                          <p:attrName>ppt_x</p:attrName>
                                        </p:attrNameLst>
                                      </p:cBhvr>
                                      <p:tavLst>
                                        <p:tav tm="0">
                                          <p:val>
                                            <p:strVal val="#ppt_x"/>
                                          </p:val>
                                        </p:tav>
                                        <p:tav tm="100000">
                                          <p:val>
                                            <p:strVal val="#ppt_x"/>
                                          </p:val>
                                        </p:tav>
                                      </p:tavLst>
                                    </p:anim>
                                    <p:anim calcmode="lin" valueType="num">
                                      <p:cBhvr>
                                        <p:cTn id="57" dur="1000" fill="hold"/>
                                        <p:tgtEl>
                                          <p:spTgt spid="2"/>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anim calcmode="lin" valueType="num">
                                      <p:cBhvr>
                                        <p:cTn id="61" dur="1000" fill="hold"/>
                                        <p:tgtEl>
                                          <p:spTgt spid="3"/>
                                        </p:tgtEl>
                                        <p:attrNameLst>
                                          <p:attrName>ppt_x</p:attrName>
                                        </p:attrNameLst>
                                      </p:cBhvr>
                                      <p:tavLst>
                                        <p:tav tm="0">
                                          <p:val>
                                            <p:strVal val="#ppt_x"/>
                                          </p:val>
                                        </p:tav>
                                        <p:tav tm="100000">
                                          <p:val>
                                            <p:strVal val="#ppt_x"/>
                                          </p:val>
                                        </p:tav>
                                      </p:tavLst>
                                    </p:anim>
                                    <p:anim calcmode="lin" valueType="num">
                                      <p:cBhvr>
                                        <p:cTn id="6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 name="Group 7565">
            <a:extLst>
              <a:ext uri="{FF2B5EF4-FFF2-40B4-BE49-F238E27FC236}">
                <a16:creationId xmlns="" xmlns:a16="http://schemas.microsoft.com/office/drawing/2014/main" id="{399CDD69-EC4D-4BD3-858F-E980A413A44D}"/>
              </a:ext>
            </a:extLst>
          </p:cNvPr>
          <p:cNvGrpSpPr/>
          <p:nvPr/>
        </p:nvGrpSpPr>
        <p:grpSpPr>
          <a:xfrm>
            <a:off x="12612" y="-24598"/>
            <a:ext cx="11539223" cy="6857374"/>
            <a:chOff x="0" y="0"/>
            <a:chExt cx="11539729" cy="6857999"/>
          </a:xfrm>
          <a:solidFill>
            <a:schemeClr val="accent1">
              <a:lumMod val="75000"/>
            </a:schemeClr>
          </a:solidFill>
        </p:grpSpPr>
        <p:sp>
          <p:nvSpPr>
            <p:cNvPr id="11" name="Shape 121">
              <a:extLst>
                <a:ext uri="{FF2B5EF4-FFF2-40B4-BE49-F238E27FC236}">
                  <a16:creationId xmlns="" xmlns:a16="http://schemas.microsoft.com/office/drawing/2014/main" id="{A2BD3791-C3E9-4469-BAAF-989E7D390F70}"/>
                </a:ext>
              </a:extLst>
            </p:cNvPr>
            <p:cNvSpPr/>
            <p:nvPr/>
          </p:nvSpPr>
          <p:spPr>
            <a:xfrm>
              <a:off x="7595616" y="3514344"/>
              <a:ext cx="1185672" cy="394716"/>
            </a:xfrm>
            <a:custGeom>
              <a:avLst/>
              <a:gdLst/>
              <a:ahLst/>
              <a:cxnLst/>
              <a:rect l="0" t="0" r="0" b="0"/>
              <a:pathLst>
                <a:path w="1185672" h="394716">
                  <a:moveTo>
                    <a:pt x="384428" y="0"/>
                  </a:moveTo>
                  <a:lnTo>
                    <a:pt x="1185672" y="394716"/>
                  </a:lnTo>
                  <a:lnTo>
                    <a:pt x="0" y="394716"/>
                  </a:lnTo>
                  <a:lnTo>
                    <a:pt x="384428" y="0"/>
                  </a:lnTo>
                  <a:close/>
                </a:path>
              </a:pathLst>
            </a:custGeom>
            <a:grpFill/>
            <a:ln w="0" cap="flat">
              <a:miter lim="127000"/>
            </a:ln>
          </p:spPr>
          <p:style>
            <a:lnRef idx="0">
              <a:srgbClr val="000000">
                <a:alpha val="0"/>
              </a:srgbClr>
            </a:lnRef>
            <a:fillRef idx="1">
              <a:srgbClr val="26324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Shape 10504">
              <a:extLst>
                <a:ext uri="{FF2B5EF4-FFF2-40B4-BE49-F238E27FC236}">
                  <a16:creationId xmlns="" xmlns:a16="http://schemas.microsoft.com/office/drawing/2014/main" id="{1E2D49B0-FDF9-418B-8FD2-0F824F960521}"/>
                </a:ext>
              </a:extLst>
            </p:cNvPr>
            <p:cNvSpPr/>
            <p:nvPr/>
          </p:nvSpPr>
          <p:spPr>
            <a:xfrm>
              <a:off x="0" y="0"/>
              <a:ext cx="4700016" cy="6857999"/>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Shape 123">
              <a:extLst>
                <a:ext uri="{FF2B5EF4-FFF2-40B4-BE49-F238E27FC236}">
                  <a16:creationId xmlns="" xmlns:a16="http://schemas.microsoft.com/office/drawing/2014/main" id="{33CCEF8B-19DB-417E-8B71-A36EE31423A7}"/>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Shape 10505">
              <a:extLst>
                <a:ext uri="{FF2B5EF4-FFF2-40B4-BE49-F238E27FC236}">
                  <a16:creationId xmlns="" xmlns:a16="http://schemas.microsoft.com/office/drawing/2014/main" id="{A4CD4B01-3219-4926-9132-985E3DBA7146}"/>
                </a:ext>
              </a:extLst>
            </p:cNvPr>
            <p:cNvSpPr/>
            <p:nvPr/>
          </p:nvSpPr>
          <p:spPr>
            <a:xfrm>
              <a:off x="0" y="3899916"/>
              <a:ext cx="6085332" cy="2703577"/>
            </a:xfrm>
            <a:custGeom>
              <a:avLst/>
              <a:gdLst/>
              <a:ahLst/>
              <a:cxnLst/>
              <a:rect l="0" t="0" r="0" b="0"/>
              <a:pathLst>
                <a:path w="6085332" h="2703577">
                  <a:moveTo>
                    <a:pt x="0" y="0"/>
                  </a:moveTo>
                  <a:lnTo>
                    <a:pt x="6085332" y="0"/>
                  </a:lnTo>
                  <a:lnTo>
                    <a:pt x="6085332" y="2703577"/>
                  </a:lnTo>
                  <a:lnTo>
                    <a:pt x="0" y="2703577"/>
                  </a:lnTo>
                  <a:lnTo>
                    <a:pt x="0" y="0"/>
                  </a:lnTo>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5" name="Shape 125">
              <a:extLst>
                <a:ext uri="{FF2B5EF4-FFF2-40B4-BE49-F238E27FC236}">
                  <a16:creationId xmlns="" xmlns:a16="http://schemas.microsoft.com/office/drawing/2014/main" id="{44AB7045-02C8-431E-819D-65EE6CD7715C}"/>
                </a:ext>
              </a:extLst>
            </p:cNvPr>
            <p:cNvSpPr/>
            <p:nvPr/>
          </p:nvSpPr>
          <p:spPr>
            <a:xfrm>
              <a:off x="6082284" y="3899916"/>
              <a:ext cx="2703576" cy="2703576"/>
            </a:xfrm>
            <a:custGeom>
              <a:avLst/>
              <a:gdLst/>
              <a:ahLst/>
              <a:cxnLst/>
              <a:rect l="0" t="0" r="0" b="0"/>
              <a:pathLst>
                <a:path w="2703576" h="2703576">
                  <a:moveTo>
                    <a:pt x="0" y="0"/>
                  </a:moveTo>
                  <a:lnTo>
                    <a:pt x="2703576" y="0"/>
                  </a:lnTo>
                  <a:lnTo>
                    <a:pt x="0" y="2703576"/>
                  </a:lnTo>
                  <a:lnTo>
                    <a:pt x="0" y="0"/>
                  </a:lnTo>
                  <a:close/>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6" name="Rectangle 15">
              <a:extLst>
                <a:ext uri="{FF2B5EF4-FFF2-40B4-BE49-F238E27FC236}">
                  <a16:creationId xmlns="" xmlns:a16="http://schemas.microsoft.com/office/drawing/2014/main" id="{EB7AF74B-8C1C-45AB-8584-EC9CB075336D}"/>
                </a:ext>
              </a:extLst>
            </p:cNvPr>
            <p:cNvSpPr/>
            <p:nvPr/>
          </p:nvSpPr>
          <p:spPr>
            <a:xfrm>
              <a:off x="1352924" y="2402571"/>
              <a:ext cx="5140243" cy="1613115"/>
            </a:xfrm>
            <a:prstGeom prst="rect">
              <a:avLst/>
            </a:prstGeom>
            <a:no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4800" b="1" i="0" u="none" strike="noStrike" kern="1200" cap="none" spc="0" normalizeH="0" baseline="0" noProof="0" dirty="0" smtClean="0">
                  <a:ln>
                    <a:noFill/>
                  </a:ln>
                  <a:solidFill>
                    <a:srgbClr val="FFFFFF"/>
                  </a:solidFill>
                  <a:effectLst/>
                  <a:uLnTx/>
                  <a:uFillTx/>
                  <a:latin typeface="Arial" panose="020B0604020202020204" pitchFamily="34" charset="0"/>
                  <a:ea typeface="Arial" panose="020B0604020202020204" pitchFamily="34" charset="0"/>
                  <a:cs typeface="+mn-cs"/>
                </a:rPr>
                <a:t>TEST</a:t>
              </a:r>
              <a:endParaRPr kumimoji="0" lang="fr-FR" sz="4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grpSp>
      <p:sp>
        <p:nvSpPr>
          <p:cNvPr id="18" name="Rectangle 17">
            <a:extLst>
              <a:ext uri="{FF2B5EF4-FFF2-40B4-BE49-F238E27FC236}">
                <a16:creationId xmlns="" xmlns:a16="http://schemas.microsoft.com/office/drawing/2014/main" id="{645065F5-C0F1-40EE-84F6-B89CB233428A}"/>
              </a:ext>
            </a:extLst>
          </p:cNvPr>
          <p:cNvSpPr/>
          <p:nvPr/>
        </p:nvSpPr>
        <p:spPr>
          <a:xfrm>
            <a:off x="9883303" y="2402978"/>
            <a:ext cx="1793074" cy="3132060"/>
          </a:xfrm>
          <a:prstGeom prst="rect">
            <a:avLst/>
          </a:prstGeom>
          <a:solidFill>
            <a:schemeClr val="bg1"/>
          </a:solid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endParaRPr kumimoji="0" lang="fr-FR" sz="1100" b="0" i="0" u="none" strike="noStrike" kern="1200" cap="none" spc="0" normalizeH="0" baseline="0" noProof="0" dirty="0">
              <a:ln>
                <a:noFill/>
              </a:ln>
              <a:solidFill>
                <a:srgbClr val="30ACEC">
                  <a:lumMod val="75000"/>
                </a:srgbClr>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15509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ouCut_20230718_22070767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92531"/>
          </a:xfrm>
          <a:prstGeom prst="rect">
            <a:avLst/>
          </a:prstGeom>
        </p:spPr>
      </p:pic>
      <p:sp>
        <p:nvSpPr>
          <p:cNvPr id="18" name="Right Triangle 17"/>
          <p:cNvSpPr/>
          <p:nvPr/>
        </p:nvSpPr>
        <p:spPr>
          <a:xfrm flipH="1">
            <a:off x="11089758" y="5927650"/>
            <a:ext cx="1102241"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2800" dirty="0" smtClean="0">
                <a:solidFill>
                  <a:prstClr val="white"/>
                </a:solidFill>
                <a:latin typeface="Corbel" panose="020B0503020204020204"/>
              </a:rPr>
              <a:t>22</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Tree>
    <p:extLst>
      <p:ext uri="{BB962C8B-B14F-4D97-AF65-F5344CB8AC3E}">
        <p14:creationId xmlns:p14="http://schemas.microsoft.com/office/powerpoint/2010/main" val="93696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7565">
            <a:extLst>
              <a:ext uri="{FF2B5EF4-FFF2-40B4-BE49-F238E27FC236}">
                <a16:creationId xmlns="" xmlns:a16="http://schemas.microsoft.com/office/drawing/2014/main" id="{399CDD69-EC4D-4BD3-858F-E980A413A44D}"/>
              </a:ext>
            </a:extLst>
          </p:cNvPr>
          <p:cNvGrpSpPr/>
          <p:nvPr/>
        </p:nvGrpSpPr>
        <p:grpSpPr>
          <a:xfrm>
            <a:off x="0" y="626"/>
            <a:ext cx="11539223" cy="6857374"/>
            <a:chOff x="0" y="0"/>
            <a:chExt cx="11539729" cy="6857999"/>
          </a:xfrm>
          <a:solidFill>
            <a:schemeClr val="accent1">
              <a:lumMod val="75000"/>
            </a:schemeClr>
          </a:solidFill>
        </p:grpSpPr>
        <p:sp>
          <p:nvSpPr>
            <p:cNvPr id="11" name="Shape 121">
              <a:extLst>
                <a:ext uri="{FF2B5EF4-FFF2-40B4-BE49-F238E27FC236}">
                  <a16:creationId xmlns="" xmlns:a16="http://schemas.microsoft.com/office/drawing/2014/main" id="{A2BD3791-C3E9-4469-BAAF-989E7D390F70}"/>
                </a:ext>
              </a:extLst>
            </p:cNvPr>
            <p:cNvSpPr/>
            <p:nvPr/>
          </p:nvSpPr>
          <p:spPr>
            <a:xfrm>
              <a:off x="7595616" y="3514344"/>
              <a:ext cx="1185672" cy="394716"/>
            </a:xfrm>
            <a:custGeom>
              <a:avLst/>
              <a:gdLst/>
              <a:ahLst/>
              <a:cxnLst/>
              <a:rect l="0" t="0" r="0" b="0"/>
              <a:pathLst>
                <a:path w="1185672" h="394716">
                  <a:moveTo>
                    <a:pt x="384428" y="0"/>
                  </a:moveTo>
                  <a:lnTo>
                    <a:pt x="1185672" y="394716"/>
                  </a:lnTo>
                  <a:lnTo>
                    <a:pt x="0" y="394716"/>
                  </a:lnTo>
                  <a:lnTo>
                    <a:pt x="384428" y="0"/>
                  </a:lnTo>
                  <a:close/>
                </a:path>
              </a:pathLst>
            </a:custGeom>
            <a:grpFill/>
            <a:ln w="0" cap="flat">
              <a:miter lim="127000"/>
            </a:ln>
          </p:spPr>
          <p:style>
            <a:lnRef idx="0">
              <a:srgbClr val="000000">
                <a:alpha val="0"/>
              </a:srgbClr>
            </a:lnRef>
            <a:fillRef idx="1">
              <a:srgbClr val="263248"/>
            </a:fillRef>
            <a:effectRef idx="0">
              <a:scrgbClr r="0" g="0" b="0"/>
            </a:effectRef>
            <a:fontRef idx="none"/>
          </p:style>
          <p:txBody>
            <a:bodyPr/>
            <a:lstStyle/>
            <a:p>
              <a:endParaRPr lang="fr-FR"/>
            </a:p>
          </p:txBody>
        </p:sp>
        <p:sp>
          <p:nvSpPr>
            <p:cNvPr id="12" name="Shape 10504">
              <a:extLst>
                <a:ext uri="{FF2B5EF4-FFF2-40B4-BE49-F238E27FC236}">
                  <a16:creationId xmlns="" xmlns:a16="http://schemas.microsoft.com/office/drawing/2014/main" id="{1E2D49B0-FDF9-418B-8FD2-0F824F960521}"/>
                </a:ext>
              </a:extLst>
            </p:cNvPr>
            <p:cNvSpPr/>
            <p:nvPr/>
          </p:nvSpPr>
          <p:spPr>
            <a:xfrm>
              <a:off x="0" y="0"/>
              <a:ext cx="4700016" cy="6857999"/>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endParaRPr lang="fr-FR"/>
            </a:p>
          </p:txBody>
        </p:sp>
        <p:sp>
          <p:nvSpPr>
            <p:cNvPr id="13" name="Shape 123">
              <a:extLst>
                <a:ext uri="{FF2B5EF4-FFF2-40B4-BE49-F238E27FC236}">
                  <a16:creationId xmlns="" xmlns:a16="http://schemas.microsoft.com/office/drawing/2014/main" id="{33CCEF8B-19DB-417E-8B71-A36EE31423A7}"/>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endParaRPr lang="fr-FR"/>
            </a:p>
          </p:txBody>
        </p:sp>
        <p:sp>
          <p:nvSpPr>
            <p:cNvPr id="14" name="Shape 10505">
              <a:extLst>
                <a:ext uri="{FF2B5EF4-FFF2-40B4-BE49-F238E27FC236}">
                  <a16:creationId xmlns="" xmlns:a16="http://schemas.microsoft.com/office/drawing/2014/main" id="{A4CD4B01-3219-4926-9132-985E3DBA7146}"/>
                </a:ext>
              </a:extLst>
            </p:cNvPr>
            <p:cNvSpPr/>
            <p:nvPr/>
          </p:nvSpPr>
          <p:spPr>
            <a:xfrm>
              <a:off x="0" y="3899916"/>
              <a:ext cx="6085332" cy="2703577"/>
            </a:xfrm>
            <a:custGeom>
              <a:avLst/>
              <a:gdLst/>
              <a:ahLst/>
              <a:cxnLst/>
              <a:rect l="0" t="0" r="0" b="0"/>
              <a:pathLst>
                <a:path w="6085332" h="2703577">
                  <a:moveTo>
                    <a:pt x="0" y="0"/>
                  </a:moveTo>
                  <a:lnTo>
                    <a:pt x="6085332" y="0"/>
                  </a:lnTo>
                  <a:lnTo>
                    <a:pt x="6085332" y="2703577"/>
                  </a:lnTo>
                  <a:lnTo>
                    <a:pt x="0" y="2703577"/>
                  </a:lnTo>
                  <a:lnTo>
                    <a:pt x="0" y="0"/>
                  </a:lnTo>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endParaRPr lang="fr-FR" dirty="0"/>
            </a:p>
          </p:txBody>
        </p:sp>
        <p:sp>
          <p:nvSpPr>
            <p:cNvPr id="15" name="Shape 125">
              <a:extLst>
                <a:ext uri="{FF2B5EF4-FFF2-40B4-BE49-F238E27FC236}">
                  <a16:creationId xmlns="" xmlns:a16="http://schemas.microsoft.com/office/drawing/2014/main" id="{44AB7045-02C8-431E-819D-65EE6CD7715C}"/>
                </a:ext>
              </a:extLst>
            </p:cNvPr>
            <p:cNvSpPr/>
            <p:nvPr/>
          </p:nvSpPr>
          <p:spPr>
            <a:xfrm>
              <a:off x="6082284" y="3899916"/>
              <a:ext cx="2703576" cy="2703576"/>
            </a:xfrm>
            <a:custGeom>
              <a:avLst/>
              <a:gdLst/>
              <a:ahLst/>
              <a:cxnLst/>
              <a:rect l="0" t="0" r="0" b="0"/>
              <a:pathLst>
                <a:path w="2703576" h="2703576">
                  <a:moveTo>
                    <a:pt x="0" y="0"/>
                  </a:moveTo>
                  <a:lnTo>
                    <a:pt x="2703576" y="0"/>
                  </a:lnTo>
                  <a:lnTo>
                    <a:pt x="0" y="2703576"/>
                  </a:lnTo>
                  <a:lnTo>
                    <a:pt x="0" y="0"/>
                  </a:lnTo>
                  <a:close/>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endParaRPr lang="fr-FR" dirty="0"/>
            </a:p>
          </p:txBody>
        </p:sp>
        <p:sp>
          <p:nvSpPr>
            <p:cNvPr id="16" name="Rectangle 15">
              <a:extLst>
                <a:ext uri="{FF2B5EF4-FFF2-40B4-BE49-F238E27FC236}">
                  <a16:creationId xmlns="" xmlns:a16="http://schemas.microsoft.com/office/drawing/2014/main" id="{EB7AF74B-8C1C-45AB-8584-EC9CB075336D}"/>
                </a:ext>
              </a:extLst>
            </p:cNvPr>
            <p:cNvSpPr/>
            <p:nvPr/>
          </p:nvSpPr>
          <p:spPr>
            <a:xfrm>
              <a:off x="1352924" y="2402571"/>
              <a:ext cx="5140243" cy="1613115"/>
            </a:xfrm>
            <a:prstGeom prst="rect">
              <a:avLst/>
            </a:prstGeom>
            <a:noFill/>
            <a:ln>
              <a:noFill/>
            </a:ln>
          </p:spPr>
          <p:txBody>
            <a:bodyPr vert="horz" lIns="0" tIns="0" rIns="0" bIns="0" rtlCol="0">
              <a:noAutofit/>
            </a:bodyPr>
            <a:lstStyle/>
            <a:p>
              <a:pPr algn="ctr">
                <a:lnSpc>
                  <a:spcPct val="107000"/>
                </a:lnSpc>
                <a:spcAft>
                  <a:spcPts val="800"/>
                </a:spcAft>
              </a:pPr>
              <a:r>
                <a:rPr lang="fr-FR" sz="4800" b="1" dirty="0" smtClean="0">
                  <a:solidFill>
                    <a:srgbClr val="FFFFFF"/>
                  </a:solidFill>
                  <a:effectLst/>
                  <a:latin typeface="Arial" panose="020B0604020202020204" pitchFamily="34" charset="0"/>
                  <a:ea typeface="Arial" panose="020B0604020202020204" pitchFamily="34" charset="0"/>
                </a:rPr>
                <a:t>CONCLUSION ET PERSPECTIVES</a:t>
              </a:r>
              <a:endParaRPr lang="fr-FR" sz="4800" dirty="0">
                <a:solidFill>
                  <a:srgbClr val="000000"/>
                </a:solidFill>
                <a:effectLst/>
                <a:latin typeface="Calibri" panose="020F0502020204030204" pitchFamily="34" charset="0"/>
                <a:ea typeface="Calibri" panose="020F0502020204030204" pitchFamily="34" charset="0"/>
              </a:endParaRPr>
            </a:p>
          </p:txBody>
        </p:sp>
      </p:grpSp>
      <p:sp>
        <p:nvSpPr>
          <p:cNvPr id="18" name="Rectangle 17">
            <a:extLst>
              <a:ext uri="{FF2B5EF4-FFF2-40B4-BE49-F238E27FC236}">
                <a16:creationId xmlns="" xmlns:a16="http://schemas.microsoft.com/office/drawing/2014/main" id="{645065F5-C0F1-40EE-84F6-B89CB233428A}"/>
              </a:ext>
            </a:extLst>
          </p:cNvPr>
          <p:cNvSpPr/>
          <p:nvPr/>
        </p:nvSpPr>
        <p:spPr>
          <a:xfrm>
            <a:off x="9883303" y="2402978"/>
            <a:ext cx="1793074" cy="3132060"/>
          </a:xfrm>
          <a:prstGeom prst="rect">
            <a:avLst/>
          </a:prstGeom>
          <a:solidFill>
            <a:schemeClr val="bg1"/>
          </a:solidFill>
          <a:ln>
            <a:noFill/>
          </a:ln>
        </p:spPr>
        <p:txBody>
          <a:bodyPr vert="horz" lIns="0" tIns="0" rIns="0" bIns="0" rtlCol="0">
            <a:noAutofit/>
          </a:bodyPr>
          <a:lstStyle/>
          <a:p>
            <a:pPr algn="ctr">
              <a:lnSpc>
                <a:spcPct val="107000"/>
              </a:lnSpc>
              <a:spcAft>
                <a:spcPts val="800"/>
              </a:spcAft>
            </a:pPr>
            <a:r>
              <a:rPr lang="fr-FR" sz="16000" b="1" dirty="0" smtClean="0">
                <a:solidFill>
                  <a:schemeClr val="accent1">
                    <a:lumMod val="75000"/>
                  </a:schemeClr>
                </a:solidFill>
                <a:effectLst/>
                <a:latin typeface="Arial" panose="020B0604020202020204" pitchFamily="34" charset="0"/>
                <a:ea typeface="Arial" panose="020B0604020202020204" pitchFamily="34" charset="0"/>
              </a:rPr>
              <a:t>5</a:t>
            </a:r>
            <a:endParaRPr lang="fr-FR" sz="1100" dirty="0">
              <a:solidFill>
                <a:schemeClr val="accent1">
                  <a:lumMod val="75000"/>
                </a:schemeClr>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7422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flipH="1">
            <a:off x="3115340" y="138224"/>
            <a:ext cx="716634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CONCLUSION ET PERSPECTIVES</a:t>
            </a:r>
            <a:r>
              <a:rPr kumimoji="0" lang="fr-FR" sz="3200" b="1" i="0" u="none" strike="noStrike" kern="1200" cap="none" spc="0" normalizeH="0" baseline="0" noProof="0" dirty="0" smtClean="0">
                <a:ln>
                  <a:noFill/>
                </a:ln>
                <a:solidFill>
                  <a:prstClr val="white"/>
                </a:solidFill>
                <a:effectLst/>
                <a:uLnTx/>
                <a:uFillTx/>
                <a:latin typeface="Corbel" panose="020B0503020204020204"/>
                <a:ea typeface="+mn-ea"/>
                <a:cs typeface="+mn-cs"/>
              </a:rPr>
              <a:t> </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31279" y="5927650"/>
            <a:ext cx="1160720"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M" sz="2800" noProof="0" dirty="0" smtClean="0">
                <a:solidFill>
                  <a:prstClr val="white"/>
                </a:solidFill>
                <a:latin typeface="Corbel" panose="020B0503020204020204"/>
              </a:rPr>
              <a:t>24</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1" name="Espace réservé du contenu 2"/>
          <p:cNvSpPr txBox="1">
            <a:spLocks/>
          </p:cNvSpPr>
          <p:nvPr/>
        </p:nvSpPr>
        <p:spPr>
          <a:xfrm>
            <a:off x="563462" y="1738916"/>
            <a:ext cx="6736240" cy="2271610"/>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itchFamily="2" charset="2"/>
              <a:buChar char="v"/>
            </a:pPr>
            <a:r>
              <a:rPr lang="fr-FR" sz="2800" cap="none" dirty="0" smtClean="0"/>
              <a:t> Faire une analyse et conception </a:t>
            </a:r>
            <a:r>
              <a:rPr lang="fr-FR" sz="2800" cap="none" dirty="0" smtClean="0">
                <a:cs typeface="Arial" panose="020B0604020202020204" pitchFamily="34" charset="0"/>
              </a:rPr>
              <a:t>;</a:t>
            </a:r>
          </a:p>
          <a:p>
            <a:pPr>
              <a:buFont typeface="Wingdings" pitchFamily="2" charset="2"/>
              <a:buChar char="v"/>
            </a:pPr>
            <a:r>
              <a:rPr lang="fr-FR" sz="2800" b="1" cap="none" dirty="0" smtClean="0"/>
              <a:t> </a:t>
            </a:r>
            <a:r>
              <a:rPr lang="fr-FR" sz="2800" cap="none" dirty="0" smtClean="0"/>
              <a:t>Implémenté une solution basée sur Odoo ; </a:t>
            </a:r>
          </a:p>
          <a:p>
            <a:pPr>
              <a:buFont typeface="Wingdings" pitchFamily="2" charset="2"/>
              <a:buChar char="v"/>
            </a:pPr>
            <a:r>
              <a:rPr lang="fr-CM" sz="2800" cap="none" dirty="0" smtClean="0"/>
              <a:t> Teste de la solution. </a:t>
            </a:r>
            <a:endParaRPr lang="fr-FR" sz="2800" cap="none" dirty="0">
              <a:cs typeface="Arial" panose="020B0604020202020204" pitchFamily="34" charset="0"/>
            </a:endParaRPr>
          </a:p>
          <a:p>
            <a:pPr marL="0" indent="0">
              <a:buNone/>
            </a:pPr>
            <a:endParaRPr lang="fr-FR" sz="1800" cap="none" dirty="0" smtClean="0">
              <a:cs typeface="Arial" panose="020B0604020202020204" pitchFamily="34" charset="0"/>
            </a:endParaRPr>
          </a:p>
          <a:p>
            <a:pPr algn="just">
              <a:buFontTx/>
              <a:buChar char="-"/>
            </a:pPr>
            <a:endParaRPr lang="fr-FR" sz="1800" cap="none" dirty="0" smtClean="0">
              <a:cs typeface="Arial" panose="020B0604020202020204" pitchFamily="34" charset="0"/>
            </a:endParaRPr>
          </a:p>
          <a:p>
            <a:pPr algn="just">
              <a:buFontTx/>
              <a:buChar char="-"/>
            </a:pPr>
            <a:endParaRPr lang="fr-FR" sz="1800" cap="none" dirty="0" smtClean="0">
              <a:cs typeface="Arial" panose="020B0604020202020204" pitchFamily="34" charset="0"/>
            </a:endParaRPr>
          </a:p>
          <a:p>
            <a:pPr marL="0" indent="0" algn="just">
              <a:buNone/>
            </a:pPr>
            <a:endParaRPr lang="fr-FR" sz="1800" cap="none" dirty="0" smtClean="0">
              <a:cs typeface="Arial" panose="020B0604020202020204" pitchFamily="34" charset="0"/>
            </a:endParaRPr>
          </a:p>
          <a:p>
            <a:pPr marL="0" indent="0" algn="just">
              <a:buNone/>
            </a:pPr>
            <a:endParaRPr lang="fr-FR" sz="1800" b="1" dirty="0">
              <a:ea typeface="Calibri"/>
              <a:cs typeface="Arial" panose="020B0604020202020204" pitchFamily="34" charset="0"/>
            </a:endParaRPr>
          </a:p>
        </p:txBody>
      </p:sp>
      <p:sp>
        <p:nvSpPr>
          <p:cNvPr id="14" name="Pentagone 10"/>
          <p:cNvSpPr/>
          <p:nvPr/>
        </p:nvSpPr>
        <p:spPr>
          <a:xfrm>
            <a:off x="0" y="938570"/>
            <a:ext cx="4343400"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smtClean="0">
                <a:solidFill>
                  <a:prstClr val="white"/>
                </a:solidFill>
                <a:latin typeface="Corbel" panose="020B0503020204020204"/>
              </a:rPr>
              <a:t>CONCLUSION</a:t>
            </a:r>
            <a:endParaRPr kumimoji="0" lang="fr-FR"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pic>
        <p:nvPicPr>
          <p:cNvPr id="2" name="Picture 1"/>
          <p:cNvPicPr>
            <a:picLocks noChangeAspect="1"/>
          </p:cNvPicPr>
          <p:nvPr/>
        </p:nvPicPr>
        <p:blipFill>
          <a:blip r:embed="rId3"/>
          <a:stretch>
            <a:fillRect/>
          </a:stretch>
        </p:blipFill>
        <p:spPr>
          <a:xfrm>
            <a:off x="7170158" y="1286467"/>
            <a:ext cx="4647674" cy="4641184"/>
          </a:xfrm>
          <a:prstGeom prst="rect">
            <a:avLst/>
          </a:prstGeom>
        </p:spPr>
      </p:pic>
      <p:sp>
        <p:nvSpPr>
          <p:cNvPr id="7" name="Espace réservé du contenu 2"/>
          <p:cNvSpPr txBox="1">
            <a:spLocks/>
          </p:cNvSpPr>
          <p:nvPr/>
        </p:nvSpPr>
        <p:spPr>
          <a:xfrm>
            <a:off x="563462" y="4675564"/>
            <a:ext cx="6414361" cy="1252086"/>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itchFamily="2" charset="2"/>
              <a:buChar char="v"/>
            </a:pPr>
            <a:r>
              <a:rPr lang="fr-FR" sz="2800" cap="none" dirty="0" smtClean="0"/>
              <a:t> Apprentissage </a:t>
            </a:r>
            <a:r>
              <a:rPr lang="fr-FR" sz="2800" cap="none" dirty="0" smtClean="0">
                <a:cs typeface="Arial" panose="020B0604020202020204" pitchFamily="34" charset="0"/>
              </a:rPr>
              <a:t>;</a:t>
            </a:r>
          </a:p>
          <a:p>
            <a:pPr>
              <a:buFont typeface="Wingdings" pitchFamily="2" charset="2"/>
              <a:buChar char="v"/>
            </a:pPr>
            <a:r>
              <a:rPr lang="fr-FR" sz="2800" b="1" cap="none" dirty="0" smtClean="0"/>
              <a:t> </a:t>
            </a:r>
            <a:r>
              <a:rPr lang="fr-FR" sz="2800" cap="none" dirty="0"/>
              <a:t>C</a:t>
            </a:r>
            <a:r>
              <a:rPr lang="fr-FR" sz="2800" cap="none" dirty="0" smtClean="0"/>
              <a:t>onnexion Internet ;</a:t>
            </a:r>
          </a:p>
          <a:p>
            <a:pPr marL="0" indent="0">
              <a:buNone/>
            </a:pPr>
            <a:endParaRPr lang="fr-FR" sz="1800" cap="none" dirty="0" smtClean="0">
              <a:cs typeface="Arial" panose="020B0604020202020204" pitchFamily="34" charset="0"/>
            </a:endParaRPr>
          </a:p>
          <a:p>
            <a:pPr algn="just">
              <a:buFontTx/>
              <a:buChar char="-"/>
            </a:pPr>
            <a:endParaRPr lang="fr-FR" sz="1800" cap="none" dirty="0" smtClean="0">
              <a:cs typeface="Arial" panose="020B0604020202020204" pitchFamily="34" charset="0"/>
            </a:endParaRPr>
          </a:p>
          <a:p>
            <a:pPr algn="just">
              <a:buFontTx/>
              <a:buChar char="-"/>
            </a:pPr>
            <a:endParaRPr lang="fr-FR" sz="1800" cap="none" dirty="0" smtClean="0">
              <a:cs typeface="Arial" panose="020B0604020202020204" pitchFamily="34" charset="0"/>
            </a:endParaRPr>
          </a:p>
          <a:p>
            <a:pPr marL="0" indent="0" algn="just">
              <a:buNone/>
            </a:pPr>
            <a:endParaRPr lang="fr-FR" sz="1800" cap="none" dirty="0" smtClean="0">
              <a:cs typeface="Arial" panose="020B0604020202020204" pitchFamily="34" charset="0"/>
            </a:endParaRPr>
          </a:p>
          <a:p>
            <a:pPr marL="0" indent="0" algn="just">
              <a:buNone/>
            </a:pPr>
            <a:endParaRPr lang="fr-FR" sz="1800" b="1" dirty="0">
              <a:ea typeface="Calibri"/>
              <a:cs typeface="Arial" panose="020B0604020202020204" pitchFamily="34" charset="0"/>
            </a:endParaRPr>
          </a:p>
        </p:txBody>
      </p:sp>
      <p:sp>
        <p:nvSpPr>
          <p:cNvPr id="8" name="Chevron 7"/>
          <p:cNvSpPr/>
          <p:nvPr/>
        </p:nvSpPr>
        <p:spPr>
          <a:xfrm>
            <a:off x="4188417" y="961528"/>
            <a:ext cx="3769242" cy="411283"/>
          </a:xfrm>
          <a:prstGeom prst="chevron">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Problèmes</a:t>
            </a:r>
            <a:endParaRPr lang="en-US" dirty="0">
              <a:solidFill>
                <a:schemeClr val="tx1"/>
              </a:solidFill>
            </a:endParaRPr>
          </a:p>
        </p:txBody>
      </p:sp>
    </p:spTree>
    <p:extLst>
      <p:ext uri="{BB962C8B-B14F-4D97-AF65-F5344CB8AC3E}">
        <p14:creationId xmlns:p14="http://schemas.microsoft.com/office/powerpoint/2010/main" val="39991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80">
                                          <p:stCondLst>
                                            <p:cond delay="0"/>
                                          </p:stCondLst>
                                        </p:cTn>
                                        <p:tgtEl>
                                          <p:spTgt spid="11"/>
                                        </p:tgtEl>
                                      </p:cBhvr>
                                    </p:animEffect>
                                    <p:anim calcmode="lin" valueType="num">
                                      <p:cBhvr>
                                        <p:cTn id="1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9" dur="26">
                                          <p:stCondLst>
                                            <p:cond delay="650"/>
                                          </p:stCondLst>
                                        </p:cTn>
                                        <p:tgtEl>
                                          <p:spTgt spid="11"/>
                                        </p:tgtEl>
                                      </p:cBhvr>
                                      <p:to x="100000" y="60000"/>
                                    </p:animScale>
                                    <p:animScale>
                                      <p:cBhvr>
                                        <p:cTn id="20" dur="166" decel="50000">
                                          <p:stCondLst>
                                            <p:cond delay="676"/>
                                          </p:stCondLst>
                                        </p:cTn>
                                        <p:tgtEl>
                                          <p:spTgt spid="11"/>
                                        </p:tgtEl>
                                      </p:cBhvr>
                                      <p:to x="100000" y="100000"/>
                                    </p:animScale>
                                    <p:animScale>
                                      <p:cBhvr>
                                        <p:cTn id="21" dur="26">
                                          <p:stCondLst>
                                            <p:cond delay="1312"/>
                                          </p:stCondLst>
                                        </p:cTn>
                                        <p:tgtEl>
                                          <p:spTgt spid="11"/>
                                        </p:tgtEl>
                                      </p:cBhvr>
                                      <p:to x="100000" y="80000"/>
                                    </p:animScale>
                                    <p:animScale>
                                      <p:cBhvr>
                                        <p:cTn id="22" dur="166" decel="50000">
                                          <p:stCondLst>
                                            <p:cond delay="1338"/>
                                          </p:stCondLst>
                                        </p:cTn>
                                        <p:tgtEl>
                                          <p:spTgt spid="11"/>
                                        </p:tgtEl>
                                      </p:cBhvr>
                                      <p:to x="100000" y="100000"/>
                                    </p:animScale>
                                    <p:animScale>
                                      <p:cBhvr>
                                        <p:cTn id="23" dur="26">
                                          <p:stCondLst>
                                            <p:cond delay="1642"/>
                                          </p:stCondLst>
                                        </p:cTn>
                                        <p:tgtEl>
                                          <p:spTgt spid="11"/>
                                        </p:tgtEl>
                                      </p:cBhvr>
                                      <p:to x="100000" y="90000"/>
                                    </p:animScale>
                                    <p:animScale>
                                      <p:cBhvr>
                                        <p:cTn id="24" dur="166" decel="50000">
                                          <p:stCondLst>
                                            <p:cond delay="1668"/>
                                          </p:stCondLst>
                                        </p:cTn>
                                        <p:tgtEl>
                                          <p:spTgt spid="11"/>
                                        </p:tgtEl>
                                      </p:cBhvr>
                                      <p:to x="100000" y="100000"/>
                                    </p:animScale>
                                    <p:animScale>
                                      <p:cBhvr>
                                        <p:cTn id="25" dur="26">
                                          <p:stCondLst>
                                            <p:cond delay="1808"/>
                                          </p:stCondLst>
                                        </p:cTn>
                                        <p:tgtEl>
                                          <p:spTgt spid="11"/>
                                        </p:tgtEl>
                                      </p:cBhvr>
                                      <p:to x="100000" y="95000"/>
                                    </p:animScale>
                                    <p:animScale>
                                      <p:cBhvr>
                                        <p:cTn id="26" dur="166" decel="50000">
                                          <p:stCondLst>
                                            <p:cond delay="1834"/>
                                          </p:stCondLst>
                                        </p:cTn>
                                        <p:tgtEl>
                                          <p:spTgt spid="11"/>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down)">
                                      <p:cBhvr>
                                        <p:cTn id="31" dur="580">
                                          <p:stCondLst>
                                            <p:cond delay="0"/>
                                          </p:stCondLst>
                                        </p:cTn>
                                        <p:tgtEl>
                                          <p:spTgt spid="7"/>
                                        </p:tgtEl>
                                      </p:cBhvr>
                                    </p:animEffect>
                                    <p:anim calcmode="lin" valueType="num">
                                      <p:cBhvr>
                                        <p:cTn id="32"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3"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4"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5"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6"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7" dur="26">
                                          <p:stCondLst>
                                            <p:cond delay="650"/>
                                          </p:stCondLst>
                                        </p:cTn>
                                        <p:tgtEl>
                                          <p:spTgt spid="7"/>
                                        </p:tgtEl>
                                      </p:cBhvr>
                                      <p:to x="100000" y="60000"/>
                                    </p:animScale>
                                    <p:animScale>
                                      <p:cBhvr>
                                        <p:cTn id="38" dur="166" decel="50000">
                                          <p:stCondLst>
                                            <p:cond delay="676"/>
                                          </p:stCondLst>
                                        </p:cTn>
                                        <p:tgtEl>
                                          <p:spTgt spid="7"/>
                                        </p:tgtEl>
                                      </p:cBhvr>
                                      <p:to x="100000" y="100000"/>
                                    </p:animScale>
                                    <p:animScale>
                                      <p:cBhvr>
                                        <p:cTn id="39" dur="26">
                                          <p:stCondLst>
                                            <p:cond delay="1312"/>
                                          </p:stCondLst>
                                        </p:cTn>
                                        <p:tgtEl>
                                          <p:spTgt spid="7"/>
                                        </p:tgtEl>
                                      </p:cBhvr>
                                      <p:to x="100000" y="80000"/>
                                    </p:animScale>
                                    <p:animScale>
                                      <p:cBhvr>
                                        <p:cTn id="40" dur="166" decel="50000">
                                          <p:stCondLst>
                                            <p:cond delay="1338"/>
                                          </p:stCondLst>
                                        </p:cTn>
                                        <p:tgtEl>
                                          <p:spTgt spid="7"/>
                                        </p:tgtEl>
                                      </p:cBhvr>
                                      <p:to x="100000" y="100000"/>
                                    </p:animScale>
                                    <p:animScale>
                                      <p:cBhvr>
                                        <p:cTn id="41" dur="26">
                                          <p:stCondLst>
                                            <p:cond delay="1642"/>
                                          </p:stCondLst>
                                        </p:cTn>
                                        <p:tgtEl>
                                          <p:spTgt spid="7"/>
                                        </p:tgtEl>
                                      </p:cBhvr>
                                      <p:to x="100000" y="90000"/>
                                    </p:animScale>
                                    <p:animScale>
                                      <p:cBhvr>
                                        <p:cTn id="42" dur="166" decel="50000">
                                          <p:stCondLst>
                                            <p:cond delay="1668"/>
                                          </p:stCondLst>
                                        </p:cTn>
                                        <p:tgtEl>
                                          <p:spTgt spid="7"/>
                                        </p:tgtEl>
                                      </p:cBhvr>
                                      <p:to x="100000" y="100000"/>
                                    </p:animScale>
                                    <p:animScale>
                                      <p:cBhvr>
                                        <p:cTn id="43" dur="26">
                                          <p:stCondLst>
                                            <p:cond delay="1808"/>
                                          </p:stCondLst>
                                        </p:cTn>
                                        <p:tgtEl>
                                          <p:spTgt spid="7"/>
                                        </p:tgtEl>
                                      </p:cBhvr>
                                      <p:to x="100000" y="95000"/>
                                    </p:animScale>
                                    <p:animScale>
                                      <p:cBhvr>
                                        <p:cTn id="44"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flipH="1">
            <a:off x="1779762" y="165933"/>
            <a:ext cx="7166344"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sz="3200" b="1" dirty="0" smtClean="0">
                <a:solidFill>
                  <a:prstClr val="white"/>
                </a:solidFill>
                <a:latin typeface="Corbel" panose="020B0503020204020204"/>
              </a:rPr>
              <a:t>CONCLUSION ET PERSPECTIVES</a:t>
            </a:r>
            <a:r>
              <a:rPr kumimoji="0" lang="fr-FR" sz="3200" b="1" i="0" u="none" strike="noStrike" kern="1200" cap="none" spc="0" normalizeH="0" baseline="0" noProof="0" dirty="0" smtClean="0">
                <a:ln>
                  <a:noFill/>
                </a:ln>
                <a:solidFill>
                  <a:prstClr val="white"/>
                </a:solidFill>
                <a:effectLst/>
                <a:uLnTx/>
                <a:uFillTx/>
                <a:latin typeface="Corbel" panose="020B0503020204020204"/>
                <a:ea typeface="+mn-ea"/>
                <a:cs typeface="+mn-cs"/>
              </a:rPr>
              <a:t> </a:t>
            </a:r>
            <a:endParaRPr kumimoji="0" lang="en-US" sz="3200" b="1"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21" name="Right Triangle 20"/>
          <p:cNvSpPr/>
          <p:nvPr/>
        </p:nvSpPr>
        <p:spPr>
          <a:xfrm flipH="1">
            <a:off x="11031279" y="5927650"/>
            <a:ext cx="1160720"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CM" sz="2800" noProof="0" dirty="0" smtClean="0">
                <a:solidFill>
                  <a:prstClr val="white"/>
                </a:solidFill>
                <a:latin typeface="Corbel" panose="020B0503020204020204"/>
              </a:rPr>
              <a:t>25</a:t>
            </a:r>
            <a:endParaRPr kumimoji="0" lang="en-US" sz="2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sp>
        <p:nvSpPr>
          <p:cNvPr id="14" name="Pentagone 10"/>
          <p:cNvSpPr/>
          <p:nvPr/>
        </p:nvSpPr>
        <p:spPr>
          <a:xfrm>
            <a:off x="1" y="986900"/>
            <a:ext cx="4322618"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noProof="0" dirty="0" smtClean="0">
                <a:solidFill>
                  <a:prstClr val="white"/>
                </a:solidFill>
                <a:latin typeface="Corbel" panose="020B0503020204020204"/>
              </a:rPr>
              <a:t>PERSPECTIVES</a:t>
            </a:r>
            <a:endParaRPr kumimoji="0" lang="fr-FR" sz="1800" b="0" i="0" u="none" strike="noStrike" kern="1200" cap="none" spc="0" normalizeH="0" baseline="0" noProof="0" dirty="0">
              <a:ln>
                <a:noFill/>
              </a:ln>
              <a:solidFill>
                <a:prstClr val="white"/>
              </a:solidFill>
              <a:effectLst/>
              <a:uLnTx/>
              <a:uFillTx/>
              <a:latin typeface="Corbel" panose="020B0503020204020204"/>
              <a:ea typeface="+mn-ea"/>
              <a:cs typeface="+mn-cs"/>
            </a:endParaRPr>
          </a:p>
        </p:txBody>
      </p:sp>
      <p:grpSp>
        <p:nvGrpSpPr>
          <p:cNvPr id="7" name="Groupe 6">
            <a:extLst>
              <a:ext uri="{FF2B5EF4-FFF2-40B4-BE49-F238E27FC236}">
                <a16:creationId xmlns="" xmlns:a16="http://schemas.microsoft.com/office/drawing/2014/main" id="{EFDFEF47-FB92-1C71-B0BE-C2CCC5F6794E}"/>
              </a:ext>
            </a:extLst>
          </p:cNvPr>
          <p:cNvGrpSpPr/>
          <p:nvPr/>
        </p:nvGrpSpPr>
        <p:grpSpPr>
          <a:xfrm>
            <a:off x="3777305" y="3200975"/>
            <a:ext cx="1885070" cy="1664677"/>
            <a:chOff x="0" y="2596661"/>
            <a:chExt cx="1885070" cy="1664677"/>
          </a:xfrm>
          <a:scene3d>
            <a:camera prst="orthographicFront">
              <a:rot lat="0" lon="0" rev="0"/>
            </a:camera>
            <a:lightRig rig="glow" dir="t">
              <a:rot lat="0" lon="0" rev="4800000"/>
            </a:lightRig>
          </a:scene3d>
        </p:grpSpPr>
        <p:sp>
          <p:nvSpPr>
            <p:cNvPr id="8" name="Forme libre : forme 15">
              <a:extLst>
                <a:ext uri="{FF2B5EF4-FFF2-40B4-BE49-F238E27FC236}">
                  <a16:creationId xmlns="" xmlns:a16="http://schemas.microsoft.com/office/drawing/2014/main" id="{3839067D-A249-991B-65FF-384E21FA2FF8}"/>
                </a:ext>
              </a:extLst>
            </p:cNvPr>
            <p:cNvSpPr/>
            <p:nvPr/>
          </p:nvSpPr>
          <p:spPr>
            <a:xfrm>
              <a:off x="0" y="3617267"/>
              <a:ext cx="1314434" cy="634162"/>
            </a:xfrm>
            <a:custGeom>
              <a:avLst/>
              <a:gdLst>
                <a:gd name="connsiteX0" fmla="*/ 0 w 2384602"/>
                <a:gd name="connsiteY0" fmla="*/ 0 h 787791"/>
                <a:gd name="connsiteX1" fmla="*/ 2253301 w 2384602"/>
                <a:gd name="connsiteY1" fmla="*/ 0 h 787791"/>
                <a:gd name="connsiteX2" fmla="*/ 2384602 w 2384602"/>
                <a:gd name="connsiteY2" fmla="*/ 131301 h 787791"/>
                <a:gd name="connsiteX3" fmla="*/ 2384602 w 2384602"/>
                <a:gd name="connsiteY3" fmla="*/ 656490 h 787791"/>
                <a:gd name="connsiteX4" fmla="*/ 2253301 w 2384602"/>
                <a:gd name="connsiteY4" fmla="*/ 787791 h 787791"/>
                <a:gd name="connsiteX5" fmla="*/ 0 w 2384602"/>
                <a:gd name="connsiteY5" fmla="*/ 787791 h 78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4602" h="787791">
                  <a:moveTo>
                    <a:pt x="0" y="0"/>
                  </a:moveTo>
                  <a:lnTo>
                    <a:pt x="2253301" y="0"/>
                  </a:lnTo>
                  <a:cubicBezTo>
                    <a:pt x="2325817" y="0"/>
                    <a:pt x="2384602" y="58785"/>
                    <a:pt x="2384602" y="131301"/>
                  </a:cubicBezTo>
                  <a:lnTo>
                    <a:pt x="2384602" y="656490"/>
                  </a:lnTo>
                  <a:cubicBezTo>
                    <a:pt x="2384602" y="729006"/>
                    <a:pt x="2325817" y="787791"/>
                    <a:pt x="2253301" y="787791"/>
                  </a:cubicBezTo>
                  <a:lnTo>
                    <a:pt x="0" y="787791"/>
                  </a:lnTo>
                  <a:close/>
                </a:path>
              </a:pathLst>
            </a:custGeom>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orme libre : forme 16">
              <a:extLst>
                <a:ext uri="{FF2B5EF4-FFF2-40B4-BE49-F238E27FC236}">
                  <a16:creationId xmlns="" xmlns:a16="http://schemas.microsoft.com/office/drawing/2014/main" id="{2F5AA762-73BD-3E87-99FB-F29F54789CBA}"/>
                </a:ext>
              </a:extLst>
            </p:cNvPr>
            <p:cNvSpPr/>
            <p:nvPr/>
          </p:nvSpPr>
          <p:spPr>
            <a:xfrm>
              <a:off x="638582" y="2596661"/>
              <a:ext cx="1246488" cy="1664677"/>
            </a:xfrm>
            <a:custGeom>
              <a:avLst/>
              <a:gdLst>
                <a:gd name="connsiteX0" fmla="*/ 1440184 w 1999962"/>
                <a:gd name="connsiteY0" fmla="*/ 0 h 2363373"/>
                <a:gd name="connsiteX1" fmla="*/ 1999962 w 1999962"/>
                <a:gd name="connsiteY1" fmla="*/ 970671 h 2363373"/>
                <a:gd name="connsiteX2" fmla="*/ 1817082 w 1999962"/>
                <a:gd name="connsiteY2" fmla="*/ 970671 h 2363373"/>
                <a:gd name="connsiteX3" fmla="*/ 1817082 w 1999962"/>
                <a:gd name="connsiteY3" fmla="*/ 1301258 h 2363373"/>
                <a:gd name="connsiteX4" fmla="*/ 754967 w 1999962"/>
                <a:gd name="connsiteY4" fmla="*/ 2363373 h 2363373"/>
                <a:gd name="connsiteX5" fmla="*/ 0 w 1999962"/>
                <a:gd name="connsiteY5" fmla="*/ 2363373 h 2363373"/>
                <a:gd name="connsiteX6" fmla="*/ 1062115 w 1999962"/>
                <a:gd name="connsiteY6" fmla="*/ 1301258 h 2363373"/>
                <a:gd name="connsiteX7" fmla="*/ 1062115 w 1999962"/>
                <a:gd name="connsiteY7" fmla="*/ 970671 h 2363373"/>
                <a:gd name="connsiteX8" fmla="*/ 880405 w 1999962"/>
                <a:gd name="connsiteY8" fmla="*/ 970671 h 2363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9962" h="2363373">
                  <a:moveTo>
                    <a:pt x="1440184" y="0"/>
                  </a:moveTo>
                  <a:lnTo>
                    <a:pt x="1999962" y="970671"/>
                  </a:lnTo>
                  <a:lnTo>
                    <a:pt x="1817082" y="970671"/>
                  </a:lnTo>
                  <a:lnTo>
                    <a:pt x="1817082" y="1301258"/>
                  </a:lnTo>
                  <a:cubicBezTo>
                    <a:pt x="1817082" y="1887848"/>
                    <a:pt x="1341557" y="2363373"/>
                    <a:pt x="754967" y="2363373"/>
                  </a:cubicBezTo>
                  <a:lnTo>
                    <a:pt x="0" y="2363373"/>
                  </a:lnTo>
                  <a:cubicBezTo>
                    <a:pt x="586590" y="2363373"/>
                    <a:pt x="1062115" y="1887848"/>
                    <a:pt x="1062115" y="1301258"/>
                  </a:cubicBezTo>
                  <a:lnTo>
                    <a:pt x="1062115" y="970671"/>
                  </a:lnTo>
                  <a:lnTo>
                    <a:pt x="880405" y="970671"/>
                  </a:lnTo>
                  <a:close/>
                </a:path>
              </a:pathLst>
            </a:custGeom>
            <a:ln>
              <a:noFill/>
            </a:ln>
            <a:effectLst>
              <a:outerShdw blurRad="190500" dist="228600" dir="2700000" algn="ctr">
                <a:srgbClr val="000000">
                  <a:alpha val="30000"/>
                </a:srgbClr>
              </a:outerShdw>
            </a:effectLst>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10" name="Groupe 9">
            <a:extLst>
              <a:ext uri="{FF2B5EF4-FFF2-40B4-BE49-F238E27FC236}">
                <a16:creationId xmlns="" xmlns:a16="http://schemas.microsoft.com/office/drawing/2014/main" id="{C9902787-F776-502A-7FFC-425F5FDEDFBF}"/>
              </a:ext>
            </a:extLst>
          </p:cNvPr>
          <p:cNvGrpSpPr/>
          <p:nvPr/>
        </p:nvGrpSpPr>
        <p:grpSpPr>
          <a:xfrm>
            <a:off x="5039131" y="4018550"/>
            <a:ext cx="2001278" cy="1026176"/>
            <a:chOff x="3978596" y="3414236"/>
            <a:chExt cx="2001278" cy="1026176"/>
          </a:xfrm>
        </p:grpSpPr>
        <p:sp>
          <p:nvSpPr>
            <p:cNvPr id="12" name="Forme libre : forme 24">
              <a:extLst>
                <a:ext uri="{FF2B5EF4-FFF2-40B4-BE49-F238E27FC236}">
                  <a16:creationId xmlns="" xmlns:a16="http://schemas.microsoft.com/office/drawing/2014/main" id="{F474DA9F-7926-28F9-4613-B1A8F5BA4B60}"/>
                </a:ext>
              </a:extLst>
            </p:cNvPr>
            <p:cNvSpPr/>
            <p:nvPr/>
          </p:nvSpPr>
          <p:spPr>
            <a:xfrm flipV="1">
              <a:off x="3978596" y="3627176"/>
              <a:ext cx="1314434" cy="634162"/>
            </a:xfrm>
            <a:custGeom>
              <a:avLst/>
              <a:gdLst>
                <a:gd name="connsiteX0" fmla="*/ 472232 w 1314434"/>
                <a:gd name="connsiteY0" fmla="*/ 634162 h 634162"/>
                <a:gd name="connsiteX1" fmla="*/ 1242059 w 1314434"/>
                <a:gd name="connsiteY1" fmla="*/ 634162 h 634162"/>
                <a:gd name="connsiteX2" fmla="*/ 1314434 w 1314434"/>
                <a:gd name="connsiteY2" fmla="*/ 528466 h 634162"/>
                <a:gd name="connsiteX3" fmla="*/ 1314434 w 1314434"/>
                <a:gd name="connsiteY3" fmla="*/ 105696 h 634162"/>
                <a:gd name="connsiteX4" fmla="*/ 1242059 w 1314434"/>
                <a:gd name="connsiteY4" fmla="*/ 0 h 634162"/>
                <a:gd name="connsiteX5" fmla="*/ 0 w 1314434"/>
                <a:gd name="connsiteY5" fmla="*/ 0 h 634162"/>
                <a:gd name="connsiteX6" fmla="*/ 0 w 1314434"/>
                <a:gd name="connsiteY6" fmla="*/ 31394 h 634162"/>
                <a:gd name="connsiteX7" fmla="*/ 78096 w 1314434"/>
                <a:gd name="connsiteY7" fmla="*/ 58791 h 634162"/>
                <a:gd name="connsiteX8" fmla="*/ 468948 w 1314434"/>
                <a:gd name="connsiteY8" fmla="*/ 597345 h 634162"/>
                <a:gd name="connsiteX9" fmla="*/ 0 w 1314434"/>
                <a:gd name="connsiteY9" fmla="*/ 634162 h 634162"/>
                <a:gd name="connsiteX10" fmla="*/ 1695 w 1314434"/>
                <a:gd name="connsiteY10" fmla="*/ 634162 h 634162"/>
                <a:gd name="connsiteX11" fmla="*/ 0 w 1314434"/>
                <a:gd name="connsiteY11" fmla="*/ 615163 h 634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4434" h="634162">
                  <a:moveTo>
                    <a:pt x="472232" y="634162"/>
                  </a:moveTo>
                  <a:lnTo>
                    <a:pt x="1242059" y="634162"/>
                  </a:lnTo>
                  <a:cubicBezTo>
                    <a:pt x="1282031" y="634162"/>
                    <a:pt x="1314434" y="586841"/>
                    <a:pt x="1314434" y="528466"/>
                  </a:cubicBezTo>
                  <a:lnTo>
                    <a:pt x="1314434" y="105696"/>
                  </a:lnTo>
                  <a:cubicBezTo>
                    <a:pt x="1314434" y="47321"/>
                    <a:pt x="1282031" y="0"/>
                    <a:pt x="1242059" y="0"/>
                  </a:cubicBezTo>
                  <a:lnTo>
                    <a:pt x="0" y="0"/>
                  </a:lnTo>
                  <a:lnTo>
                    <a:pt x="0" y="31394"/>
                  </a:lnTo>
                  <a:lnTo>
                    <a:pt x="78096" y="58791"/>
                  </a:lnTo>
                  <a:cubicBezTo>
                    <a:pt x="276088" y="153433"/>
                    <a:pt x="424858" y="353842"/>
                    <a:pt x="468948" y="597345"/>
                  </a:cubicBezTo>
                  <a:close/>
                  <a:moveTo>
                    <a:pt x="0" y="634162"/>
                  </a:moveTo>
                  <a:lnTo>
                    <a:pt x="1695" y="634162"/>
                  </a:lnTo>
                  <a:lnTo>
                    <a:pt x="0" y="615163"/>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riangle isocèle 14">
              <a:extLst>
                <a:ext uri="{FF2B5EF4-FFF2-40B4-BE49-F238E27FC236}">
                  <a16:creationId xmlns="" xmlns:a16="http://schemas.microsoft.com/office/drawing/2014/main" id="{1D535C20-21F6-8153-AA27-982E4FD52AE9}"/>
                </a:ext>
              </a:extLst>
            </p:cNvPr>
            <p:cNvSpPr/>
            <p:nvPr/>
          </p:nvSpPr>
          <p:spPr>
            <a:xfrm rot="5400000">
              <a:off x="5089391" y="3549929"/>
              <a:ext cx="1026176" cy="754790"/>
            </a:xfrm>
            <a:prstGeom prst="triangl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Titre 1">
            <a:extLst>
              <a:ext uri="{FF2B5EF4-FFF2-40B4-BE49-F238E27FC236}">
                <a16:creationId xmlns="" xmlns:a16="http://schemas.microsoft.com/office/drawing/2014/main" id="{C241EBB7-E5B1-8F36-F69D-0742F0D9B026}"/>
              </a:ext>
            </a:extLst>
          </p:cNvPr>
          <p:cNvSpPr txBox="1">
            <a:spLocks/>
          </p:cNvSpPr>
          <p:nvPr/>
        </p:nvSpPr>
        <p:spPr>
          <a:xfrm>
            <a:off x="2979342" y="2283458"/>
            <a:ext cx="4767184" cy="692703"/>
          </a:xfrm>
          <a:prstGeom prst="rect">
            <a:avLst/>
          </a:prstGeom>
        </p:spPr>
        <p:txBody>
          <a:bodyPr vert="horz" lIns="0" rIns="0" bIns="0" anchor="b">
            <a:noAutofit/>
          </a:bodyPr>
          <a:lstStyle>
            <a:lvl1pPr algn="l" rtl="0" eaLnBrk="1" latinLnBrk="0" hangingPunct="1">
              <a:spcBef>
                <a:spcPct val="0"/>
              </a:spcBef>
              <a:buNone/>
              <a:defRPr lang="fr-FR" sz="5000" b="0" kern="1200">
                <a:ln>
                  <a:noFill/>
                </a:ln>
                <a:solidFill>
                  <a:schemeClr val="tx2"/>
                </a:solidFill>
                <a:effectLst>
                  <a:outerShdw blurRad="50800" dist="38100" dir="2700000" algn="tl" rotWithShape="0">
                    <a:prstClr val="black">
                      <a:alpha val="40000"/>
                    </a:prstClr>
                  </a:outerShdw>
                </a:effectLst>
                <a:latin typeface="+mj-lt"/>
                <a:ea typeface="+mj-ea"/>
                <a:cs typeface="+mj-cs"/>
              </a:defRPr>
            </a:lvl1pPr>
          </a:lstStyle>
          <a:p>
            <a:pPr algn="ctr"/>
            <a:r>
              <a:rPr lang="fr-CM" sz="2000" dirty="0">
                <a:effectLst/>
              </a:rPr>
              <a:t>Ajouter les données biométriques au système de double authentification.</a:t>
            </a:r>
            <a:endParaRPr lang="fr-FR" sz="2000" dirty="0">
              <a:solidFill>
                <a:schemeClr val="tx1"/>
              </a:solidFill>
              <a:effectLst/>
            </a:endParaRPr>
          </a:p>
        </p:txBody>
      </p:sp>
      <p:sp>
        <p:nvSpPr>
          <p:cNvPr id="17" name="Titre 1">
            <a:extLst>
              <a:ext uri="{FF2B5EF4-FFF2-40B4-BE49-F238E27FC236}">
                <a16:creationId xmlns="" xmlns:a16="http://schemas.microsoft.com/office/drawing/2014/main" id="{C241EBB7-E5B1-8F36-F69D-0742F0D9B026}"/>
              </a:ext>
            </a:extLst>
          </p:cNvPr>
          <p:cNvSpPr txBox="1">
            <a:spLocks/>
          </p:cNvSpPr>
          <p:nvPr/>
        </p:nvSpPr>
        <p:spPr>
          <a:xfrm>
            <a:off x="7451271" y="4179325"/>
            <a:ext cx="3316526" cy="634161"/>
          </a:xfrm>
          <a:prstGeom prst="rect">
            <a:avLst/>
          </a:prstGeom>
        </p:spPr>
        <p:txBody>
          <a:bodyPr vert="horz" lIns="0" rIns="0" bIns="0" anchor="b">
            <a:noAutofit/>
          </a:bodyPr>
          <a:lstStyle>
            <a:lvl1pPr algn="l" rtl="0" eaLnBrk="1" latinLnBrk="0" hangingPunct="1">
              <a:spcBef>
                <a:spcPct val="0"/>
              </a:spcBef>
              <a:buNone/>
              <a:defRPr lang="fr-FR" sz="5000" b="0" kern="1200">
                <a:ln>
                  <a:noFill/>
                </a:ln>
                <a:solidFill>
                  <a:schemeClr val="tx2"/>
                </a:solidFill>
                <a:effectLst>
                  <a:outerShdw blurRad="50800" dist="38100" dir="2700000" algn="tl" rotWithShape="0">
                    <a:prstClr val="black">
                      <a:alpha val="40000"/>
                    </a:prstClr>
                  </a:outerShdw>
                </a:effectLst>
                <a:latin typeface="+mj-lt"/>
                <a:ea typeface="+mj-ea"/>
                <a:cs typeface="+mj-cs"/>
              </a:defRPr>
            </a:lvl1pPr>
          </a:lstStyle>
          <a:p>
            <a:r>
              <a:rPr lang="fr-CM" sz="2000" dirty="0">
                <a:effectLst/>
              </a:rPr>
              <a:t>Mettre en place un système de signature numérique effectif.</a:t>
            </a:r>
            <a:endParaRPr lang="fr-FR" sz="2000" dirty="0">
              <a:solidFill>
                <a:schemeClr val="tx1"/>
              </a:solidFill>
              <a:effectLst/>
            </a:endParaRPr>
          </a:p>
        </p:txBody>
      </p:sp>
    </p:spTree>
    <p:extLst>
      <p:ext uri="{BB962C8B-B14F-4D97-AF65-F5344CB8AC3E}">
        <p14:creationId xmlns:p14="http://schemas.microsoft.com/office/powerpoint/2010/main" val="3274425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heel(1)">
                                      <p:cBhvr>
                                        <p:cTn id="13" dur="20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heel(1)">
                                      <p:cBhvr>
                                        <p:cTn id="21" dur="20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riangle rectangle 8"/>
          <p:cNvSpPr/>
          <p:nvPr/>
        </p:nvSpPr>
        <p:spPr>
          <a:xfrm>
            <a:off x="2814747" y="4186177"/>
            <a:ext cx="6074228" cy="2671823"/>
          </a:xfrm>
          <a:prstGeom prst="rtTriangl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fr-FR"/>
          </a:p>
        </p:txBody>
      </p:sp>
      <p:grpSp>
        <p:nvGrpSpPr>
          <p:cNvPr id="2" name="Group 7565">
            <a:extLst>
              <a:ext uri="{FF2B5EF4-FFF2-40B4-BE49-F238E27FC236}">
                <a16:creationId xmlns="" xmlns:a16="http://schemas.microsoft.com/office/drawing/2014/main" id="{B92A6341-CD29-415F-8AD3-0AC031DF53BE}"/>
              </a:ext>
            </a:extLst>
          </p:cNvPr>
          <p:cNvGrpSpPr/>
          <p:nvPr/>
        </p:nvGrpSpPr>
        <p:grpSpPr>
          <a:xfrm>
            <a:off x="0" y="0"/>
            <a:ext cx="11128248" cy="6894516"/>
            <a:chOff x="0" y="0"/>
            <a:chExt cx="11539729" cy="6848856"/>
          </a:xfrm>
          <a:solidFill>
            <a:schemeClr val="accent1">
              <a:lumMod val="75000"/>
            </a:schemeClr>
          </a:solidFill>
        </p:grpSpPr>
        <p:sp>
          <p:nvSpPr>
            <p:cNvPr id="3" name="Shape 10494">
              <a:extLst>
                <a:ext uri="{FF2B5EF4-FFF2-40B4-BE49-F238E27FC236}">
                  <a16:creationId xmlns="" xmlns:a16="http://schemas.microsoft.com/office/drawing/2014/main" id="{62F148C1-9C4D-4E01-A424-E4784921F207}"/>
                </a:ext>
              </a:extLst>
            </p:cNvPr>
            <p:cNvSpPr/>
            <p:nvPr/>
          </p:nvSpPr>
          <p:spPr>
            <a:xfrm>
              <a:off x="0" y="0"/>
              <a:ext cx="4700016" cy="6812582"/>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4" name="Shape 9">
              <a:extLst>
                <a:ext uri="{FF2B5EF4-FFF2-40B4-BE49-F238E27FC236}">
                  <a16:creationId xmlns="" xmlns:a16="http://schemas.microsoft.com/office/drawing/2014/main" id="{D4195A4D-9268-4352-B6BB-ADC2C0F67F01}"/>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grpSp>
      <p:sp>
        <p:nvSpPr>
          <p:cNvPr id="5" name="ZoneTexte 4">
            <a:extLst>
              <a:ext uri="{FF2B5EF4-FFF2-40B4-BE49-F238E27FC236}">
                <a16:creationId xmlns="" xmlns:a16="http://schemas.microsoft.com/office/drawing/2014/main" id="{E868ECC1-6493-4488-A812-D8C394171DBB}"/>
              </a:ext>
            </a:extLst>
          </p:cNvPr>
          <p:cNvSpPr txBox="1"/>
          <p:nvPr/>
        </p:nvSpPr>
        <p:spPr>
          <a:xfrm>
            <a:off x="0" y="2228671"/>
            <a:ext cx="7733759" cy="1200329"/>
          </a:xfrm>
          <a:prstGeom prst="rect">
            <a:avLst/>
          </a:prstGeom>
          <a:solidFill>
            <a:schemeClr val="accent1">
              <a:lumMod val="75000"/>
            </a:schemeClr>
          </a:solid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3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fr-FR"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MERCI </a:t>
            </a:r>
            <a:r>
              <a:rPr kumimoji="0" lang="fr-FR" sz="3600" b="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POUR VOTRE  </a:t>
            </a:r>
            <a:r>
              <a:rPr kumimoji="0" lang="fr-FR"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AIMABLE   	  		ATTENTION</a:t>
            </a:r>
          </a:p>
        </p:txBody>
      </p:sp>
      <p:pic>
        <p:nvPicPr>
          <p:cNvPr id="7" name="Image 6">
            <a:extLst>
              <a:ext uri="{FF2B5EF4-FFF2-40B4-BE49-F238E27FC236}">
                <a16:creationId xmlns="" xmlns:a16="http://schemas.microsoft.com/office/drawing/2014/main" id="{D9137D87-5EE8-45BA-9B73-AC20A3B6C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8975" y="2336180"/>
            <a:ext cx="2997200" cy="3911600"/>
          </a:xfrm>
          <a:prstGeom prst="rect">
            <a:avLst/>
          </a:prstGeom>
        </p:spPr>
      </p:pic>
    </p:spTree>
    <p:extLst>
      <p:ext uri="{BB962C8B-B14F-4D97-AF65-F5344CB8AC3E}">
        <p14:creationId xmlns:p14="http://schemas.microsoft.com/office/powerpoint/2010/main" val="17620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5"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2000"/>
                                        <p:tgtEl>
                                          <p:spTgt spid="7"/>
                                        </p:tgtEl>
                                      </p:cBhvr>
                                    </p:animEffect>
                                    <p:anim calcmode="lin" valueType="num">
                                      <p:cBhvr>
                                        <p:cTn id="18" dur="2000" fill="hold"/>
                                        <p:tgtEl>
                                          <p:spTgt spid="7"/>
                                        </p:tgtEl>
                                        <p:attrNameLst>
                                          <p:attrName>ppt_w</p:attrName>
                                        </p:attrNameLst>
                                      </p:cBhvr>
                                      <p:tavLst>
                                        <p:tav tm="0" fmla="#ppt_w*sin(2.5*pi*$)">
                                          <p:val>
                                            <p:fltVal val="0"/>
                                          </p:val>
                                        </p:tav>
                                        <p:tav tm="100000">
                                          <p:val>
                                            <p:fltVal val="1"/>
                                          </p:val>
                                        </p:tav>
                                      </p:tavLst>
                                    </p:anim>
                                    <p:anim calcmode="lin" valueType="num">
                                      <p:cBhvr>
                                        <p:cTn id="19" dur="2000" fill="hold"/>
                                        <p:tgtEl>
                                          <p:spTgt spid="7"/>
                                        </p:tgtEl>
                                        <p:attrNameLst>
                                          <p:attrName>ppt_h</p:attrName>
                                        </p:attrNameLst>
                                      </p:cBhvr>
                                      <p:tavLst>
                                        <p:tav tm="0">
                                          <p:val>
                                            <p:strVal val="#ppt_h"/>
                                          </p:val>
                                        </p:tav>
                                        <p:tav tm="100000">
                                          <p:val>
                                            <p:strVal val="#ppt_h"/>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 name="Group 7565">
            <a:extLst>
              <a:ext uri="{FF2B5EF4-FFF2-40B4-BE49-F238E27FC236}">
                <a16:creationId xmlns="" xmlns:a16="http://schemas.microsoft.com/office/drawing/2014/main" id="{399CDD69-EC4D-4BD3-858F-E980A413A44D}"/>
              </a:ext>
            </a:extLst>
          </p:cNvPr>
          <p:cNvGrpSpPr/>
          <p:nvPr/>
        </p:nvGrpSpPr>
        <p:grpSpPr>
          <a:xfrm>
            <a:off x="0" y="626"/>
            <a:ext cx="11539223" cy="6857374"/>
            <a:chOff x="0" y="0"/>
            <a:chExt cx="11539729" cy="6857999"/>
          </a:xfrm>
          <a:solidFill>
            <a:schemeClr val="accent1">
              <a:lumMod val="75000"/>
            </a:schemeClr>
          </a:solidFill>
        </p:grpSpPr>
        <p:sp>
          <p:nvSpPr>
            <p:cNvPr id="11" name="Shape 121">
              <a:extLst>
                <a:ext uri="{FF2B5EF4-FFF2-40B4-BE49-F238E27FC236}">
                  <a16:creationId xmlns="" xmlns:a16="http://schemas.microsoft.com/office/drawing/2014/main" id="{A2BD3791-C3E9-4469-BAAF-989E7D390F70}"/>
                </a:ext>
              </a:extLst>
            </p:cNvPr>
            <p:cNvSpPr/>
            <p:nvPr/>
          </p:nvSpPr>
          <p:spPr>
            <a:xfrm>
              <a:off x="7595616" y="3514344"/>
              <a:ext cx="1185672" cy="394716"/>
            </a:xfrm>
            <a:custGeom>
              <a:avLst/>
              <a:gdLst/>
              <a:ahLst/>
              <a:cxnLst/>
              <a:rect l="0" t="0" r="0" b="0"/>
              <a:pathLst>
                <a:path w="1185672" h="394716">
                  <a:moveTo>
                    <a:pt x="384428" y="0"/>
                  </a:moveTo>
                  <a:lnTo>
                    <a:pt x="1185672" y="394716"/>
                  </a:lnTo>
                  <a:lnTo>
                    <a:pt x="0" y="394716"/>
                  </a:lnTo>
                  <a:lnTo>
                    <a:pt x="384428" y="0"/>
                  </a:lnTo>
                  <a:close/>
                </a:path>
              </a:pathLst>
            </a:custGeom>
            <a:grpFill/>
            <a:ln w="0" cap="flat">
              <a:miter lim="127000"/>
            </a:ln>
          </p:spPr>
          <p:style>
            <a:lnRef idx="0">
              <a:srgbClr val="000000">
                <a:alpha val="0"/>
              </a:srgbClr>
            </a:lnRef>
            <a:fillRef idx="1">
              <a:srgbClr val="26324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Shape 10504">
              <a:extLst>
                <a:ext uri="{FF2B5EF4-FFF2-40B4-BE49-F238E27FC236}">
                  <a16:creationId xmlns="" xmlns:a16="http://schemas.microsoft.com/office/drawing/2014/main" id="{1E2D49B0-FDF9-418B-8FD2-0F824F960521}"/>
                </a:ext>
              </a:extLst>
            </p:cNvPr>
            <p:cNvSpPr/>
            <p:nvPr/>
          </p:nvSpPr>
          <p:spPr>
            <a:xfrm>
              <a:off x="0" y="0"/>
              <a:ext cx="4700016" cy="6857999"/>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Shape 123">
              <a:extLst>
                <a:ext uri="{FF2B5EF4-FFF2-40B4-BE49-F238E27FC236}">
                  <a16:creationId xmlns="" xmlns:a16="http://schemas.microsoft.com/office/drawing/2014/main" id="{33CCEF8B-19DB-417E-8B71-A36EE31423A7}"/>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Shape 10505">
              <a:extLst>
                <a:ext uri="{FF2B5EF4-FFF2-40B4-BE49-F238E27FC236}">
                  <a16:creationId xmlns="" xmlns:a16="http://schemas.microsoft.com/office/drawing/2014/main" id="{A4CD4B01-3219-4926-9132-985E3DBA7146}"/>
                </a:ext>
              </a:extLst>
            </p:cNvPr>
            <p:cNvSpPr/>
            <p:nvPr/>
          </p:nvSpPr>
          <p:spPr>
            <a:xfrm>
              <a:off x="0" y="3899916"/>
              <a:ext cx="6085332" cy="2703577"/>
            </a:xfrm>
            <a:custGeom>
              <a:avLst/>
              <a:gdLst/>
              <a:ahLst/>
              <a:cxnLst/>
              <a:rect l="0" t="0" r="0" b="0"/>
              <a:pathLst>
                <a:path w="6085332" h="2703577">
                  <a:moveTo>
                    <a:pt x="0" y="0"/>
                  </a:moveTo>
                  <a:lnTo>
                    <a:pt x="6085332" y="0"/>
                  </a:lnTo>
                  <a:lnTo>
                    <a:pt x="6085332" y="2703577"/>
                  </a:lnTo>
                  <a:lnTo>
                    <a:pt x="0" y="2703577"/>
                  </a:lnTo>
                  <a:lnTo>
                    <a:pt x="0" y="0"/>
                  </a:lnTo>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5" name="Shape 125">
              <a:extLst>
                <a:ext uri="{FF2B5EF4-FFF2-40B4-BE49-F238E27FC236}">
                  <a16:creationId xmlns="" xmlns:a16="http://schemas.microsoft.com/office/drawing/2014/main" id="{44AB7045-02C8-431E-819D-65EE6CD7715C}"/>
                </a:ext>
              </a:extLst>
            </p:cNvPr>
            <p:cNvSpPr/>
            <p:nvPr/>
          </p:nvSpPr>
          <p:spPr>
            <a:xfrm>
              <a:off x="6082284" y="3899916"/>
              <a:ext cx="2703576" cy="2703576"/>
            </a:xfrm>
            <a:custGeom>
              <a:avLst/>
              <a:gdLst/>
              <a:ahLst/>
              <a:cxnLst/>
              <a:rect l="0" t="0" r="0" b="0"/>
              <a:pathLst>
                <a:path w="2703576" h="2703576">
                  <a:moveTo>
                    <a:pt x="0" y="0"/>
                  </a:moveTo>
                  <a:lnTo>
                    <a:pt x="2703576" y="0"/>
                  </a:lnTo>
                  <a:lnTo>
                    <a:pt x="0" y="2703576"/>
                  </a:lnTo>
                  <a:lnTo>
                    <a:pt x="0" y="0"/>
                  </a:lnTo>
                  <a:close/>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6" name="Rectangle 15">
              <a:extLst>
                <a:ext uri="{FF2B5EF4-FFF2-40B4-BE49-F238E27FC236}">
                  <a16:creationId xmlns="" xmlns:a16="http://schemas.microsoft.com/office/drawing/2014/main" id="{EB7AF74B-8C1C-45AB-8584-EC9CB075336D}"/>
                </a:ext>
              </a:extLst>
            </p:cNvPr>
            <p:cNvSpPr/>
            <p:nvPr/>
          </p:nvSpPr>
          <p:spPr>
            <a:xfrm>
              <a:off x="1352924" y="2402571"/>
              <a:ext cx="5140243" cy="1613115"/>
            </a:xfrm>
            <a:prstGeom prst="rect">
              <a:avLst/>
            </a:prstGeom>
            <a:no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4800" b="1" i="0" u="none" strike="noStrike" kern="1200" cap="none" spc="0" normalizeH="0" baseline="0" noProof="0" dirty="0">
                  <a:ln>
                    <a:noFill/>
                  </a:ln>
                  <a:solidFill>
                    <a:srgbClr val="FFFFFF"/>
                  </a:solidFill>
                  <a:effectLst/>
                  <a:uLnTx/>
                  <a:uFillTx/>
                  <a:latin typeface="Arial" panose="020B0604020202020204" pitchFamily="34" charset="0"/>
                  <a:ea typeface="Arial" panose="020B0604020202020204" pitchFamily="34" charset="0"/>
                  <a:cs typeface="+mn-cs"/>
                </a:rPr>
                <a:t>INTRODUCTION</a:t>
              </a:r>
              <a:endParaRPr kumimoji="0" lang="fr-FR" sz="4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grpSp>
      <p:sp>
        <p:nvSpPr>
          <p:cNvPr id="18" name="Rectangle 17">
            <a:extLst>
              <a:ext uri="{FF2B5EF4-FFF2-40B4-BE49-F238E27FC236}">
                <a16:creationId xmlns="" xmlns:a16="http://schemas.microsoft.com/office/drawing/2014/main" id="{645065F5-C0F1-40EE-84F6-B89CB233428A}"/>
              </a:ext>
            </a:extLst>
          </p:cNvPr>
          <p:cNvSpPr/>
          <p:nvPr/>
        </p:nvSpPr>
        <p:spPr>
          <a:xfrm>
            <a:off x="9883303" y="2402978"/>
            <a:ext cx="1793074" cy="3132060"/>
          </a:xfrm>
          <a:prstGeom prst="rect">
            <a:avLst/>
          </a:prstGeom>
          <a:solidFill>
            <a:schemeClr val="bg1"/>
          </a:solid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16000" b="1" i="0" u="none" strike="noStrike" kern="1200" cap="none" spc="0" normalizeH="0" baseline="0" noProof="0" dirty="0">
                <a:ln>
                  <a:noFill/>
                </a:ln>
                <a:solidFill>
                  <a:srgbClr val="30ACEC">
                    <a:lumMod val="75000"/>
                  </a:srgbClr>
                </a:solidFill>
                <a:effectLst/>
                <a:uLnTx/>
                <a:uFillTx/>
                <a:latin typeface="Arial" panose="020B0604020202020204" pitchFamily="34" charset="0"/>
                <a:ea typeface="Arial" panose="020B0604020202020204" pitchFamily="34" charset="0"/>
                <a:cs typeface="+mn-cs"/>
              </a:rPr>
              <a:t>1</a:t>
            </a:r>
            <a:endParaRPr kumimoji="0" lang="fr-FR" sz="1100" b="0" i="0" u="none" strike="noStrike" kern="1200" cap="none" spc="0" normalizeH="0" baseline="0" noProof="0" dirty="0">
              <a:ln>
                <a:noFill/>
              </a:ln>
              <a:solidFill>
                <a:srgbClr val="30ACEC">
                  <a:lumMod val="75000"/>
                </a:srgbClr>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62981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984317"/>
            <a:ext cx="5548291"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dirty="0"/>
              <a:t>PRÉSENTATION DE L’ENTREPRISE</a:t>
            </a:r>
          </a:p>
        </p:txBody>
      </p:sp>
      <p:sp>
        <p:nvSpPr>
          <p:cNvPr id="13" name="Rounded Rectangle 12"/>
          <p:cNvSpPr/>
          <p:nvPr/>
        </p:nvSpPr>
        <p:spPr>
          <a:xfrm flipH="1">
            <a:off x="3810193" y="169213"/>
            <a:ext cx="496009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INTRODUCTION  (1/5)</a:t>
            </a:r>
            <a:endParaRPr lang="en-US" sz="3200" b="1" dirty="0"/>
          </a:p>
        </p:txBody>
      </p:sp>
      <p:sp>
        <p:nvSpPr>
          <p:cNvPr id="16" name="Espace réservé du contenu 2"/>
          <p:cNvSpPr txBox="1">
            <a:spLocks/>
          </p:cNvSpPr>
          <p:nvPr/>
        </p:nvSpPr>
        <p:spPr>
          <a:xfrm>
            <a:off x="1348048" y="1612086"/>
            <a:ext cx="6414361" cy="2406571"/>
          </a:xfrm>
          <a:prstGeom prst="rect">
            <a:avLst/>
          </a:prstGeom>
        </p:spPr>
        <p:txBody>
          <a:bodyPr>
            <a:no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Font typeface="Wingdings" pitchFamily="2" charset="2"/>
              <a:buChar char="v"/>
            </a:pPr>
            <a:r>
              <a:rPr lang="fr-FR" sz="1600" b="1" dirty="0" smtClean="0">
                <a:effectLst>
                  <a:outerShdw blurRad="38100" dist="38100" dir="2700000" algn="tl">
                    <a:srgbClr val="000000">
                      <a:alpha val="43137"/>
                    </a:srgbClr>
                  </a:outerShdw>
                </a:effectLst>
                <a:cs typeface="Arial" panose="020B0604020202020204" pitchFamily="34" charset="0"/>
              </a:rPr>
              <a:t>SIGLE</a:t>
            </a:r>
            <a:r>
              <a:rPr lang="fr-FR" sz="1600" dirty="0" smtClean="0">
                <a:effectLst>
                  <a:outerShdw blurRad="38100" dist="38100" dir="2700000" algn="tl">
                    <a:srgbClr val="000000">
                      <a:alpha val="43137"/>
                    </a:srgbClr>
                  </a:outerShdw>
                </a:effectLst>
                <a:ea typeface="Batang" panose="02030600000101010101" pitchFamily="18" charset="-127"/>
                <a:cs typeface="Arial" panose="020B0604020202020204" pitchFamily="34" charset="0"/>
              </a:rPr>
              <a:t>: </a:t>
            </a:r>
            <a:r>
              <a:rPr lang="fr-FR" sz="1600" cap="none" dirty="0" smtClean="0">
                <a:cs typeface="Arial" panose="020B0604020202020204" pitchFamily="34" charset="0"/>
              </a:rPr>
              <a:t>INOVATIVE TECHNOLOGIES </a:t>
            </a:r>
            <a:r>
              <a:rPr lang="fr-FR" sz="1600" cap="none" dirty="0" smtClean="0">
                <a:cs typeface="Arial" panose="020B0604020202020204" pitchFamily="34" charset="0"/>
              </a:rPr>
              <a:t>SERVICES (ITS)</a:t>
            </a:r>
            <a:endParaRPr lang="fr-FR" sz="1600" cap="none" dirty="0" smtClean="0">
              <a:cs typeface="Arial" panose="020B0604020202020204" pitchFamily="34" charset="0"/>
            </a:endParaRPr>
          </a:p>
          <a:p>
            <a:pPr>
              <a:buFont typeface="Wingdings" pitchFamily="2" charset="2"/>
              <a:buChar char="v"/>
            </a:pPr>
            <a:r>
              <a:rPr lang="fr-FR" sz="1600" b="1" dirty="0" smtClean="0">
                <a:effectLst>
                  <a:outerShdw blurRad="38100" dist="38100" dir="2700000" algn="tl">
                    <a:srgbClr val="000000">
                      <a:alpha val="43137"/>
                    </a:srgbClr>
                  </a:outerShdw>
                </a:effectLst>
                <a:cs typeface="Arial" panose="020B0604020202020204" pitchFamily="34" charset="0"/>
              </a:rPr>
              <a:t>FORME JURIDIQUE:  </a:t>
            </a:r>
            <a:r>
              <a:rPr lang="fr-FR" sz="1600" cap="none" dirty="0" smtClean="0">
                <a:cs typeface="Arial" panose="020B0604020202020204" pitchFamily="34" charset="0"/>
              </a:rPr>
              <a:t>SARL</a:t>
            </a:r>
            <a:endParaRPr lang="fr-FR" sz="1600" dirty="0" smtClean="0">
              <a:effectLst>
                <a:outerShdw blurRad="38100" dist="38100" dir="2700000" algn="tl">
                  <a:srgbClr val="000000">
                    <a:alpha val="43137"/>
                  </a:srgbClr>
                </a:outerShdw>
              </a:effectLst>
              <a:ea typeface="Batang" panose="02030600000101010101" pitchFamily="18" charset="-127"/>
              <a:cs typeface="Arial" panose="020B0604020202020204" pitchFamily="34" charset="0"/>
            </a:endParaRPr>
          </a:p>
          <a:p>
            <a:pPr>
              <a:buFont typeface="Wingdings" pitchFamily="2" charset="2"/>
              <a:buChar char="v"/>
            </a:pPr>
            <a:r>
              <a:rPr lang="fr-FR" sz="1600" b="1" dirty="0" smtClean="0">
                <a:effectLst>
                  <a:outerShdw blurRad="38100" dist="38100" dir="2700000" algn="tl">
                    <a:srgbClr val="000000">
                      <a:alpha val="43137"/>
                    </a:srgbClr>
                  </a:outerShdw>
                </a:effectLst>
                <a:cs typeface="Arial" panose="020B0604020202020204" pitchFamily="34" charset="0"/>
              </a:rPr>
              <a:t>Date </a:t>
            </a:r>
            <a:r>
              <a:rPr lang="fr-FR" sz="1600" b="1" dirty="0">
                <a:effectLst>
                  <a:outerShdw blurRad="38100" dist="38100" dir="2700000" algn="tl">
                    <a:srgbClr val="000000">
                      <a:alpha val="43137"/>
                    </a:srgbClr>
                  </a:outerShdw>
                </a:effectLst>
                <a:cs typeface="Arial" panose="020B0604020202020204" pitchFamily="34" charset="0"/>
              </a:rPr>
              <a:t>de création</a:t>
            </a:r>
            <a:r>
              <a:rPr lang="fr-FR" sz="1600" dirty="0">
                <a:effectLst>
                  <a:outerShdw blurRad="38100" dist="38100" dir="2700000" algn="tl">
                    <a:srgbClr val="000000">
                      <a:alpha val="43137"/>
                    </a:srgbClr>
                  </a:outerShdw>
                </a:effectLst>
                <a:ea typeface="Batang" panose="02030600000101010101" pitchFamily="18" charset="-127"/>
                <a:cs typeface="Arial" panose="020B0604020202020204" pitchFamily="34" charset="0"/>
              </a:rPr>
              <a:t>: </a:t>
            </a:r>
            <a:r>
              <a:rPr lang="fr-FR" sz="1600" dirty="0" smtClean="0">
                <a:effectLst>
                  <a:outerShdw blurRad="38100" dist="38100" dir="2700000" algn="tl">
                    <a:srgbClr val="000000">
                      <a:alpha val="43137"/>
                    </a:srgbClr>
                  </a:outerShdw>
                </a:effectLst>
                <a:ea typeface="Batang" panose="02030600000101010101" pitchFamily="18" charset="-127"/>
                <a:cs typeface="Arial" panose="020B0604020202020204" pitchFamily="34" charset="0"/>
              </a:rPr>
              <a:t>2018</a:t>
            </a:r>
          </a:p>
          <a:p>
            <a:pPr algn="just">
              <a:buFont typeface="Wingdings" pitchFamily="2" charset="2"/>
              <a:buChar char="v"/>
            </a:pPr>
            <a:r>
              <a:rPr lang="fr-FR" sz="1600" b="1" dirty="0" smtClean="0">
                <a:effectLst>
                  <a:outerShdw blurRad="38100" dist="38100" dir="2700000" algn="tl">
                    <a:srgbClr val="000000">
                      <a:alpha val="43137"/>
                    </a:srgbClr>
                  </a:outerShdw>
                </a:effectLst>
                <a:cs typeface="Arial" panose="020B0604020202020204" pitchFamily="34" charset="0"/>
              </a:rPr>
              <a:t>Siege  social</a:t>
            </a:r>
            <a:r>
              <a:rPr lang="fr-FR" sz="1600" dirty="0" smtClean="0">
                <a:cs typeface="Arial" panose="020B0604020202020204" pitchFamily="34" charset="0"/>
              </a:rPr>
              <a:t>: </a:t>
            </a:r>
            <a:r>
              <a:rPr lang="fr-FR" sz="1600" cap="none" dirty="0" smtClean="0">
                <a:cs typeface="Arial" panose="020B0604020202020204" pitchFamily="34" charset="0"/>
              </a:rPr>
              <a:t>carrefour </a:t>
            </a:r>
            <a:r>
              <a:rPr lang="fr-FR" sz="1600" cap="none" dirty="0" err="1" smtClean="0">
                <a:cs typeface="Arial" panose="020B0604020202020204" pitchFamily="34" charset="0"/>
              </a:rPr>
              <a:t>Nkolfoulou</a:t>
            </a:r>
            <a:endParaRPr lang="fr-FR" sz="1600" dirty="0" smtClean="0">
              <a:cs typeface="Arial" panose="020B0604020202020204" pitchFamily="34" charset="0"/>
            </a:endParaRPr>
          </a:p>
          <a:p>
            <a:pPr algn="just">
              <a:buFont typeface="Wingdings" pitchFamily="2" charset="2"/>
              <a:buChar char="v"/>
            </a:pPr>
            <a:r>
              <a:rPr lang="fr-FR" sz="1600" b="1" dirty="0" smtClean="0">
                <a:effectLst>
                  <a:outerShdw blurRad="38100" dist="38100" dir="2700000" algn="tl">
                    <a:srgbClr val="000000">
                      <a:alpha val="43137"/>
                    </a:srgbClr>
                  </a:outerShdw>
                </a:effectLst>
                <a:cs typeface="Arial" panose="020B0604020202020204" pitchFamily="34" charset="0"/>
              </a:rPr>
              <a:t>directeur</a:t>
            </a:r>
            <a:r>
              <a:rPr lang="fr-FR" sz="1600" dirty="0" smtClean="0">
                <a:cs typeface="Arial" panose="020B0604020202020204" pitchFamily="34" charset="0"/>
              </a:rPr>
              <a:t>: MME. NDIMBA CHRISTELLE</a:t>
            </a:r>
            <a:endParaRPr lang="fr-FR" sz="1600" cap="none" dirty="0" smtClean="0">
              <a:cs typeface="Arial" panose="020B0604020202020204" pitchFamily="34" charset="0"/>
            </a:endParaRPr>
          </a:p>
          <a:p>
            <a:pPr algn="just">
              <a:buFont typeface="Wingdings" pitchFamily="2" charset="2"/>
              <a:buChar char="v"/>
            </a:pPr>
            <a:r>
              <a:rPr lang="fr-FR" sz="1600" cap="none" dirty="0" smtClean="0">
                <a:cs typeface="Arial" panose="020B0604020202020204" pitchFamily="34" charset="0"/>
              </a:rPr>
              <a:t> </a:t>
            </a:r>
            <a:r>
              <a:rPr lang="fr-FR" sz="1600" b="1" dirty="0" smtClean="0">
                <a:effectLst>
                  <a:outerShdw blurRad="38100" dist="38100" dir="2700000" algn="tl">
                    <a:srgbClr val="000000">
                      <a:alpha val="43137"/>
                    </a:srgbClr>
                  </a:outerShdw>
                </a:effectLst>
                <a:cs typeface="Arial" panose="020B0604020202020204" pitchFamily="34" charset="0"/>
              </a:rPr>
              <a:t>Secteur d’activité</a:t>
            </a:r>
            <a:r>
              <a:rPr lang="fr-FR" sz="1600" dirty="0" smtClean="0">
                <a:cs typeface="Arial" panose="020B0604020202020204" pitchFamily="34" charset="0"/>
              </a:rPr>
              <a:t>: </a:t>
            </a:r>
            <a:r>
              <a:rPr lang="fr-FR" sz="1600" cap="none" dirty="0" smtClean="0">
                <a:cs typeface="Arial" panose="020B0604020202020204" pitchFamily="34" charset="0"/>
              </a:rPr>
              <a:t>Service d’Ingénierie en Informatique</a:t>
            </a:r>
          </a:p>
          <a:p>
            <a:pPr algn="just">
              <a:buFont typeface="Wingdings" pitchFamily="2" charset="2"/>
              <a:buChar char="v"/>
            </a:pPr>
            <a:endParaRPr lang="fr-FR" sz="1800" cap="none" dirty="0" smtClean="0">
              <a:cs typeface="Arial" panose="020B0604020202020204" pitchFamily="34" charset="0"/>
            </a:endParaRPr>
          </a:p>
          <a:p>
            <a:pPr marL="0" indent="0" algn="just">
              <a:buNone/>
            </a:pPr>
            <a:endParaRPr lang="fr-FR" sz="1800" cap="none" dirty="0" smtClean="0">
              <a:cs typeface="Arial" panose="020B0604020202020204" pitchFamily="34" charset="0"/>
            </a:endParaRPr>
          </a:p>
          <a:p>
            <a:pPr marL="0" indent="0" algn="just">
              <a:buNone/>
            </a:pPr>
            <a:endParaRPr lang="fr-FR" sz="1800" b="1" dirty="0">
              <a:ea typeface="Calibri"/>
              <a:cs typeface="Arial" panose="020B0604020202020204" pitchFamily="34" charset="0"/>
            </a:endParaRPr>
          </a:p>
        </p:txBody>
      </p:sp>
      <p:sp>
        <p:nvSpPr>
          <p:cNvPr id="17" name="Flèche droite 15"/>
          <p:cNvSpPr/>
          <p:nvPr/>
        </p:nvSpPr>
        <p:spPr>
          <a:xfrm rot="16200000">
            <a:off x="2762174" y="4369300"/>
            <a:ext cx="723013" cy="362865"/>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r-FR">
              <a:solidFill>
                <a:schemeClr val="bg1"/>
              </a:solidFill>
              <a:latin typeface="+mj-lt"/>
            </a:endParaRPr>
          </a:p>
        </p:txBody>
      </p:sp>
      <p:sp>
        <p:nvSpPr>
          <p:cNvPr id="18" name="Flèche droite 14"/>
          <p:cNvSpPr/>
          <p:nvPr/>
        </p:nvSpPr>
        <p:spPr>
          <a:xfrm>
            <a:off x="5052020" y="5532803"/>
            <a:ext cx="1158951" cy="407481"/>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5"/>
          </a:fillRef>
          <a:effectRef idx="1">
            <a:schemeClr val="accent5"/>
          </a:effectRef>
          <a:fontRef idx="minor">
            <a:schemeClr val="lt1"/>
          </a:fontRef>
        </p:style>
        <p:txBody>
          <a:bodyPr rtlCol="0" anchor="ctr"/>
          <a:lstStyle/>
          <a:p>
            <a:pPr algn="ctr"/>
            <a:endParaRPr lang="fr-FR">
              <a:solidFill>
                <a:schemeClr val="bg1"/>
              </a:solidFill>
              <a:latin typeface="+mj-lt"/>
            </a:endParaRPr>
          </a:p>
        </p:txBody>
      </p:sp>
      <p:sp>
        <p:nvSpPr>
          <p:cNvPr id="19" name="Rectangle 18"/>
          <p:cNvSpPr/>
          <p:nvPr/>
        </p:nvSpPr>
        <p:spPr>
          <a:xfrm>
            <a:off x="7059312" y="3727127"/>
            <a:ext cx="5009347" cy="2711512"/>
          </a:xfrm>
          <a:prstGeom prst="rect">
            <a:avLst/>
          </a:prstGeom>
        </p:spPr>
        <p:txBody>
          <a:bodyPr wrap="square">
            <a:spAutoFit/>
          </a:bodyPr>
          <a:lstStyle/>
          <a:p>
            <a:pPr algn="ctr">
              <a:lnSpc>
                <a:spcPct val="115000"/>
              </a:lnSpc>
              <a:spcAft>
                <a:spcPts val="0"/>
              </a:spcAft>
              <a:tabLst>
                <a:tab pos="540385" algn="l"/>
                <a:tab pos="630555" algn="l"/>
              </a:tabLst>
            </a:pPr>
            <a:r>
              <a:rPr lang="fr-FR" sz="2800" b="1" dirty="0" smtClean="0">
                <a:effectLst>
                  <a:outerShdw blurRad="38100" dist="38100" dir="2700000" algn="tl">
                    <a:srgbClr val="000000">
                      <a:alpha val="43137"/>
                    </a:srgbClr>
                  </a:outerShdw>
                </a:effectLst>
                <a:ea typeface="Batang" panose="02030600000101010101" pitchFamily="18" charset="-127"/>
                <a:cs typeface="Arial" panose="020B0604020202020204" pitchFamily="34" charset="0"/>
              </a:rPr>
              <a:t>Services</a:t>
            </a:r>
            <a:r>
              <a:rPr lang="fr-FR" sz="2800" dirty="0">
                <a:cs typeface="Arial" panose="020B0604020202020204" pitchFamily="34" charset="0"/>
              </a:rPr>
              <a:t> </a:t>
            </a:r>
            <a:r>
              <a:rPr lang="fr-FR" sz="2800" dirty="0" smtClean="0">
                <a:effectLst>
                  <a:outerShdw blurRad="38100" dist="38100" dir="2700000" algn="tl">
                    <a:srgbClr val="000000">
                      <a:alpha val="43137"/>
                    </a:srgbClr>
                  </a:outerShdw>
                </a:effectLst>
                <a:ea typeface="Batang" panose="02030600000101010101" pitchFamily="18" charset="-127"/>
                <a:cs typeface="Arial" panose="020B0604020202020204" pitchFamily="34" charset="0"/>
              </a:rPr>
              <a:t>: </a:t>
            </a:r>
            <a:r>
              <a:rPr lang="en-US" sz="2800" dirty="0" smtClean="0"/>
              <a:t> </a:t>
            </a:r>
            <a:endParaRPr lang="en-US" sz="2800" dirty="0"/>
          </a:p>
          <a:p>
            <a:pPr marL="342900" lvl="0" indent="-342900" algn="just">
              <a:lnSpc>
                <a:spcPct val="115000"/>
              </a:lnSpc>
              <a:buFont typeface="Wingdings" panose="05000000000000000000" pitchFamily="2" charset="2"/>
              <a:buChar char="q"/>
              <a:tabLst>
                <a:tab pos="540385" algn="l"/>
                <a:tab pos="630555" algn="l"/>
              </a:tabLst>
            </a:pPr>
            <a:r>
              <a:rPr lang="en-US" sz="2000" dirty="0" err="1" smtClean="0"/>
              <a:t>Développement</a:t>
            </a:r>
            <a:r>
              <a:rPr lang="en-US" sz="2000" dirty="0" smtClean="0"/>
              <a:t> </a:t>
            </a:r>
            <a:r>
              <a:rPr lang="en-US" sz="2000" dirty="0"/>
              <a:t>sur </a:t>
            </a:r>
            <a:r>
              <a:rPr lang="en-US" sz="2000" dirty="0" err="1"/>
              <a:t>mesure</a:t>
            </a:r>
            <a:r>
              <a:rPr lang="en-US" sz="2000" dirty="0"/>
              <a:t>; </a:t>
            </a:r>
            <a:endParaRPr lang="en-US" sz="2000" dirty="0" smtClean="0"/>
          </a:p>
          <a:p>
            <a:pPr marL="342900" lvl="0" indent="-342900" algn="just">
              <a:lnSpc>
                <a:spcPct val="115000"/>
              </a:lnSpc>
              <a:buFont typeface="Wingdings" panose="05000000000000000000" pitchFamily="2" charset="2"/>
              <a:buChar char="q"/>
              <a:tabLst>
                <a:tab pos="540385" algn="l"/>
                <a:tab pos="630555" algn="l"/>
              </a:tabLst>
            </a:pPr>
            <a:r>
              <a:rPr lang="fr-FR" sz="2000" dirty="0" smtClean="0"/>
              <a:t>Sécurité IT; </a:t>
            </a:r>
            <a:endParaRPr lang="en-US" sz="2000" dirty="0"/>
          </a:p>
          <a:p>
            <a:pPr marL="342900" lvl="0" indent="-342900" algn="just">
              <a:lnSpc>
                <a:spcPct val="115000"/>
              </a:lnSpc>
              <a:buFont typeface="Wingdings" panose="05000000000000000000" pitchFamily="2" charset="2"/>
              <a:buChar char="q"/>
              <a:tabLst>
                <a:tab pos="540385" algn="l"/>
                <a:tab pos="630555" algn="l"/>
              </a:tabLst>
            </a:pPr>
            <a:r>
              <a:rPr lang="fr-FR" sz="2000" dirty="0" smtClean="0"/>
              <a:t>Développement </a:t>
            </a:r>
            <a:r>
              <a:rPr lang="fr-FR" sz="2000" dirty="0"/>
              <a:t>mobile ; </a:t>
            </a:r>
            <a:endParaRPr lang="en-US" sz="2000" dirty="0"/>
          </a:p>
          <a:p>
            <a:pPr marL="342900" lvl="0" indent="-342900" algn="just">
              <a:lnSpc>
                <a:spcPct val="115000"/>
              </a:lnSpc>
              <a:buFont typeface="Wingdings" panose="05000000000000000000" pitchFamily="2" charset="2"/>
              <a:buChar char="q"/>
              <a:tabLst>
                <a:tab pos="540385" algn="l"/>
                <a:tab pos="630555" algn="l"/>
              </a:tabLst>
            </a:pPr>
            <a:r>
              <a:rPr lang="fr-FR" sz="2000" dirty="0" smtClean="0"/>
              <a:t>Régie </a:t>
            </a:r>
            <a:r>
              <a:rPr lang="fr-FR" sz="2000" dirty="0"/>
              <a:t>web ; </a:t>
            </a:r>
            <a:endParaRPr lang="en-US" sz="2000" dirty="0"/>
          </a:p>
          <a:p>
            <a:pPr marL="342900" lvl="0" indent="-342900" algn="just">
              <a:lnSpc>
                <a:spcPct val="115000"/>
              </a:lnSpc>
              <a:buFont typeface="Wingdings" panose="05000000000000000000" pitchFamily="2" charset="2"/>
              <a:buChar char="q"/>
              <a:tabLst>
                <a:tab pos="540385" algn="l"/>
                <a:tab pos="630555" algn="l"/>
              </a:tabLst>
            </a:pPr>
            <a:r>
              <a:rPr lang="fr-FR" sz="2000" dirty="0" smtClean="0"/>
              <a:t>Formations </a:t>
            </a:r>
            <a:r>
              <a:rPr lang="fr-FR" sz="2000" dirty="0"/>
              <a:t>; </a:t>
            </a:r>
            <a:endParaRPr lang="en-US" sz="2000" dirty="0"/>
          </a:p>
          <a:p>
            <a:pPr marL="342900" lvl="0" indent="-342900" algn="just">
              <a:lnSpc>
                <a:spcPct val="115000"/>
              </a:lnSpc>
              <a:buFont typeface="Wingdings" panose="05000000000000000000" pitchFamily="2" charset="2"/>
              <a:buChar char="q"/>
              <a:tabLst>
                <a:tab pos="540385" algn="l"/>
                <a:tab pos="630555" algn="l"/>
              </a:tabLst>
            </a:pPr>
            <a:r>
              <a:rPr lang="fr-FR" sz="2000" dirty="0" smtClean="0"/>
              <a:t>Gestion de SI. </a:t>
            </a:r>
            <a:endParaRPr lang="en-US" sz="2000" dirty="0"/>
          </a:p>
        </p:txBody>
      </p:sp>
      <p:sp>
        <p:nvSpPr>
          <p:cNvPr id="21" name="Right Triangle 20"/>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4</a:t>
            </a:r>
            <a:endParaRPr lang="en-US" sz="28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7494" y="4898604"/>
            <a:ext cx="2095238" cy="1675877"/>
          </a:xfrm>
          <a:prstGeom prst="rect">
            <a:avLst/>
          </a:prstGeom>
        </p:spPr>
      </p:pic>
    </p:spTree>
    <p:extLst>
      <p:ext uri="{BB962C8B-B14F-4D97-AF65-F5344CB8AC3E}">
        <p14:creationId xmlns:p14="http://schemas.microsoft.com/office/powerpoint/2010/main" val="226540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000"/>
                                        <p:tgtEl>
                                          <p:spTgt spid="16"/>
                                        </p:tgtEl>
                                      </p:cBhvr>
                                    </p:animEffect>
                                    <p:anim calcmode="lin" valueType="num">
                                      <p:cBhvr>
                                        <p:cTn id="17" dur="1000" fill="hold"/>
                                        <p:tgtEl>
                                          <p:spTgt spid="16"/>
                                        </p:tgtEl>
                                        <p:attrNameLst>
                                          <p:attrName>ppt_x</p:attrName>
                                        </p:attrNameLst>
                                      </p:cBhvr>
                                      <p:tavLst>
                                        <p:tav tm="0">
                                          <p:val>
                                            <p:strVal val="#ppt_x"/>
                                          </p:val>
                                        </p:tav>
                                        <p:tav tm="100000">
                                          <p:val>
                                            <p:strVal val="#ppt_x"/>
                                          </p:val>
                                        </p:tav>
                                      </p:tavLst>
                                    </p:anim>
                                    <p:anim calcmode="lin" valueType="num">
                                      <p:cBhvr>
                                        <p:cTn id="1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left)">
                                      <p:cBhvr>
                                        <p:cTn id="23" dur="500"/>
                                        <p:tgtEl>
                                          <p:spTgt spid="18"/>
                                        </p:tgtEl>
                                      </p:cBhvr>
                                    </p:animEffect>
                                  </p:childTnLst>
                                </p:cTn>
                              </p:par>
                              <p:par>
                                <p:cTn id="24" presetID="42"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7" grpId="0" animBg="1"/>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976266"/>
            <a:ext cx="5594793"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800" dirty="0" smtClean="0"/>
              <a:t>PROBLEMATIQUE</a:t>
            </a:r>
            <a:endParaRPr lang="fr-FR" sz="2800" dirty="0"/>
          </a:p>
        </p:txBody>
      </p:sp>
      <p:sp>
        <p:nvSpPr>
          <p:cNvPr id="13" name="Rounded Rectangle 12"/>
          <p:cNvSpPr/>
          <p:nvPr/>
        </p:nvSpPr>
        <p:spPr>
          <a:xfrm flipH="1">
            <a:off x="3659505" y="172392"/>
            <a:ext cx="496009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INTRODUCTION  (2/5)</a:t>
            </a:r>
            <a:endParaRPr lang="en-US" sz="3200" b="1" dirty="0"/>
          </a:p>
        </p:txBody>
      </p:sp>
      <p:sp>
        <p:nvSpPr>
          <p:cNvPr id="17" name="Flèche droite 15"/>
          <p:cNvSpPr/>
          <p:nvPr/>
        </p:nvSpPr>
        <p:spPr>
          <a:xfrm rot="5400000">
            <a:off x="990940" y="4610578"/>
            <a:ext cx="1311706" cy="548515"/>
          </a:xfrm>
          <a:prstGeom prst="rightArrow">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chemeClr val="bg1"/>
                </a:solidFill>
                <a:latin typeface="+mj-lt"/>
              </a:rPr>
              <a:t>Remarque</a:t>
            </a:r>
            <a:endParaRPr lang="fr-FR" dirty="0">
              <a:solidFill>
                <a:schemeClr val="bg1"/>
              </a:solidFill>
              <a:latin typeface="+mj-lt"/>
            </a:endParaRPr>
          </a:p>
        </p:txBody>
      </p:sp>
      <p:sp>
        <p:nvSpPr>
          <p:cNvPr id="18" name="Flèche droite 14"/>
          <p:cNvSpPr/>
          <p:nvPr/>
        </p:nvSpPr>
        <p:spPr>
          <a:xfrm rot="19736085">
            <a:off x="2688158" y="4898922"/>
            <a:ext cx="1042518" cy="503320"/>
          </a:xfrm>
          <a:prstGeom prst="rightArrow">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chemeClr val="bg1"/>
                </a:solidFill>
                <a:latin typeface="+mj-lt"/>
              </a:rPr>
              <a:t>Raisons</a:t>
            </a:r>
            <a:endParaRPr lang="fr-FR" dirty="0">
              <a:solidFill>
                <a:schemeClr val="bg1"/>
              </a:solidFill>
              <a:latin typeface="+mj-lt"/>
            </a:endParaRPr>
          </a:p>
        </p:txBody>
      </p:sp>
      <p:sp>
        <p:nvSpPr>
          <p:cNvPr id="21" name="Right Triangle 20"/>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800" dirty="0"/>
              <a:t>5</a:t>
            </a:r>
            <a:endParaRPr lang="en-US" sz="2800" dirty="0"/>
          </a:p>
        </p:txBody>
      </p:sp>
      <p:sp>
        <p:nvSpPr>
          <p:cNvPr id="2" name="Rounded Rectangle 1"/>
          <p:cNvSpPr/>
          <p:nvPr/>
        </p:nvSpPr>
        <p:spPr>
          <a:xfrm>
            <a:off x="384852" y="2954948"/>
            <a:ext cx="2773983" cy="1083289"/>
          </a:xfrm>
          <a:prstGeom prst="roundRect">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accent2">
                    <a:lumMod val="50000"/>
                  </a:schemeClr>
                </a:solidFill>
              </a:rPr>
              <a:t>Odoo comme solution de gestion des ressources d’une entreprise</a:t>
            </a:r>
            <a:endParaRPr lang="en-US" dirty="0">
              <a:solidFill>
                <a:schemeClr val="accent2">
                  <a:lumMod val="50000"/>
                </a:schemeClr>
              </a:solidFill>
            </a:endParaRPr>
          </a:p>
        </p:txBody>
      </p:sp>
      <p:sp>
        <p:nvSpPr>
          <p:cNvPr id="15" name="Rounded Rectangle 14"/>
          <p:cNvSpPr/>
          <p:nvPr/>
        </p:nvSpPr>
        <p:spPr>
          <a:xfrm>
            <a:off x="272725" y="5619905"/>
            <a:ext cx="2996142" cy="1166694"/>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Absence d’un système de protection des données personnelles efficace et de non répudiation </a:t>
            </a:r>
            <a:endParaRPr lang="en-US" dirty="0">
              <a:solidFill>
                <a:schemeClr val="bg1"/>
              </a:solidFill>
            </a:endParaRPr>
          </a:p>
        </p:txBody>
      </p:sp>
      <p:sp>
        <p:nvSpPr>
          <p:cNvPr id="22" name="Flèche droite 14"/>
          <p:cNvSpPr/>
          <p:nvPr/>
        </p:nvSpPr>
        <p:spPr>
          <a:xfrm rot="861339">
            <a:off x="7781846" y="4761940"/>
            <a:ext cx="1248749" cy="548580"/>
          </a:xfrm>
          <a:prstGeom prst="rightArrow">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chemeClr val="bg1"/>
                </a:solidFill>
                <a:latin typeface="+mj-lt"/>
              </a:rPr>
              <a:t>problème</a:t>
            </a:r>
            <a:endParaRPr lang="fr-FR" dirty="0">
              <a:solidFill>
                <a:schemeClr val="bg1"/>
              </a:solidFill>
              <a:latin typeface="+mj-lt"/>
            </a:endParaRPr>
          </a:p>
        </p:txBody>
      </p:sp>
      <p:sp>
        <p:nvSpPr>
          <p:cNvPr id="23" name="Flèche droite 14"/>
          <p:cNvSpPr/>
          <p:nvPr/>
        </p:nvSpPr>
        <p:spPr>
          <a:xfrm rot="16200000">
            <a:off x="9988363" y="3190635"/>
            <a:ext cx="931367" cy="459991"/>
          </a:xfrm>
          <a:prstGeom prst="rightArrow">
            <a:avLst/>
          </a:prstGeom>
          <a:solidFill>
            <a:schemeClr val="accent2">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chemeClr val="bg1"/>
                </a:solidFill>
                <a:latin typeface="+mj-lt"/>
              </a:rPr>
              <a:t>Idée</a:t>
            </a:r>
            <a:endParaRPr lang="fr-FR" dirty="0">
              <a:solidFill>
                <a:schemeClr val="bg1"/>
              </a:solidFill>
              <a:latin typeface="+mj-lt"/>
            </a:endParaRPr>
          </a:p>
        </p:txBody>
      </p:sp>
      <p:sp>
        <p:nvSpPr>
          <p:cNvPr id="7" name="Oval 6"/>
          <p:cNvSpPr/>
          <p:nvPr/>
        </p:nvSpPr>
        <p:spPr>
          <a:xfrm>
            <a:off x="9039713" y="4064916"/>
            <a:ext cx="3084126" cy="2372318"/>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Résoudre le problème de sécurité des données personnelles </a:t>
            </a:r>
            <a:endParaRPr lang="en-US" dirty="0"/>
          </a:p>
        </p:txBody>
      </p:sp>
      <p:pic>
        <p:nvPicPr>
          <p:cNvPr id="16" name="Imag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266" y="2026910"/>
            <a:ext cx="3652444" cy="3360911"/>
          </a:xfrm>
          <a:prstGeom prst="rect">
            <a:avLst/>
          </a:prstGeom>
          <a:ln w="88900" cap="sq" cmpd="thickThin">
            <a:noFill/>
            <a:prstDash val="solid"/>
            <a:miter lim="800000"/>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41" y="1091968"/>
            <a:ext cx="3503992" cy="167646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78088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left)">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down)">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2" grpId="0" animBg="1"/>
      <p:bldP spid="15" grpId="0" animBg="1"/>
      <p:bldP spid="22" grpId="0" animBg="1"/>
      <p:bldP spid="23"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1013480"/>
            <a:ext cx="5271989"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dirty="0" smtClean="0"/>
              <a:t>PROPOSITION DE SOLUTION</a:t>
            </a:r>
            <a:endParaRPr lang="fr-FR" sz="2400" dirty="0"/>
          </a:p>
        </p:txBody>
      </p:sp>
      <p:sp>
        <p:nvSpPr>
          <p:cNvPr id="13" name="Rounded Rectangle 12"/>
          <p:cNvSpPr/>
          <p:nvPr/>
        </p:nvSpPr>
        <p:spPr>
          <a:xfrm flipH="1">
            <a:off x="3602614" y="186193"/>
            <a:ext cx="5207277"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INTRODUCTION  (3/5)</a:t>
            </a:r>
            <a:endParaRPr lang="en-US" sz="3200" b="1" dirty="0"/>
          </a:p>
        </p:txBody>
      </p:sp>
      <p:sp>
        <p:nvSpPr>
          <p:cNvPr id="21" name="Right Triangle 20"/>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800" dirty="0"/>
              <a:t>6</a:t>
            </a:r>
            <a:endParaRPr lang="en-US" sz="2800"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4" y="2197995"/>
            <a:ext cx="5016032" cy="41921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3469" y="2011679"/>
            <a:ext cx="4973027" cy="419217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Imag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2380" y="3641635"/>
            <a:ext cx="1203614" cy="932259"/>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211990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1013480"/>
            <a:ext cx="5271989"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400" dirty="0" smtClean="0"/>
              <a:t>PROPOSITION DE SOLUTION</a:t>
            </a:r>
            <a:endParaRPr lang="fr-FR" sz="2400" dirty="0"/>
          </a:p>
        </p:txBody>
      </p:sp>
      <p:sp>
        <p:nvSpPr>
          <p:cNvPr id="13" name="Rounded Rectangle 12"/>
          <p:cNvSpPr/>
          <p:nvPr/>
        </p:nvSpPr>
        <p:spPr>
          <a:xfrm flipH="1">
            <a:off x="3602614" y="186193"/>
            <a:ext cx="5207277"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INTRODUCTION  (</a:t>
            </a:r>
            <a:r>
              <a:rPr lang="fr-FR" sz="3200" b="1" dirty="0"/>
              <a:t>4</a:t>
            </a:r>
            <a:r>
              <a:rPr lang="fr-FR" sz="3200" b="1" dirty="0" smtClean="0"/>
              <a:t>/5)</a:t>
            </a:r>
            <a:endParaRPr lang="en-US" sz="3200" b="1" dirty="0"/>
          </a:p>
        </p:txBody>
      </p:sp>
      <p:sp>
        <p:nvSpPr>
          <p:cNvPr id="21" name="Right Triangle 20"/>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800" dirty="0"/>
              <a:t>7</a:t>
            </a:r>
            <a:endParaRPr lang="en-US" sz="2800"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359" y="4427188"/>
            <a:ext cx="2328619" cy="17464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Flèche droite 2"/>
          <p:cNvSpPr/>
          <p:nvPr/>
        </p:nvSpPr>
        <p:spPr>
          <a:xfrm rot="20452924">
            <a:off x="3509475" y="2854813"/>
            <a:ext cx="836789" cy="571217"/>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droite 9"/>
          <p:cNvSpPr/>
          <p:nvPr/>
        </p:nvSpPr>
        <p:spPr>
          <a:xfrm rot="1185077">
            <a:off x="3578955" y="5017345"/>
            <a:ext cx="796788" cy="566151"/>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7027" y="1888090"/>
            <a:ext cx="2393076" cy="17118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23" y="2721993"/>
            <a:ext cx="3361178" cy="3033073"/>
          </a:xfrm>
          <a:prstGeom prst="ellipse">
            <a:avLst/>
          </a:prstGeom>
          <a:ln>
            <a:noFill/>
          </a:ln>
          <a:effectLst>
            <a:outerShdw blurRad="44450" dist="27940" dir="5400000" algn="ctr">
              <a:srgbClr val="000000">
                <a:alpha val="32000"/>
              </a:srgbClr>
            </a:outerShdw>
            <a:softEdge rad="112500"/>
          </a:effectLst>
          <a:scene3d>
            <a:camera prst="orthographicFront">
              <a:rot lat="0" lon="0" rev="0"/>
            </a:camera>
            <a:lightRig rig="balanced" dir="t">
              <a:rot lat="0" lon="0" rev="8700000"/>
            </a:lightRig>
          </a:scene3d>
          <a:sp3d>
            <a:bevelT w="190500" h="38100"/>
          </a:sp3d>
        </p:spPr>
      </p:pic>
      <p:pic>
        <p:nvPicPr>
          <p:cNvPr id="9" name="Imag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4070" y="4497088"/>
            <a:ext cx="2492478" cy="140201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Flèche droite 10"/>
          <p:cNvSpPr/>
          <p:nvPr/>
        </p:nvSpPr>
        <p:spPr>
          <a:xfrm>
            <a:off x="7395762" y="5198098"/>
            <a:ext cx="855524" cy="556968"/>
          </a:xfrm>
          <a:prstGeom prst="rightArrow">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8515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1000"/>
                                        <p:tgtEl>
                                          <p:spTgt spid="4"/>
                                        </p:tgtEl>
                                      </p:cBhvr>
                                    </p:animEffect>
                                    <p:anim calcmode="lin" valueType="num">
                                      <p:cBhvr>
                                        <p:cTn id="24" dur="1000" fill="hold"/>
                                        <p:tgtEl>
                                          <p:spTgt spid="4"/>
                                        </p:tgtEl>
                                        <p:attrNameLst>
                                          <p:attrName>ppt_x</p:attrName>
                                        </p:attrNameLst>
                                      </p:cBhvr>
                                      <p:tavLst>
                                        <p:tav tm="0">
                                          <p:val>
                                            <p:strVal val="#ppt_x"/>
                                          </p:val>
                                        </p:tav>
                                        <p:tav tm="100000">
                                          <p:val>
                                            <p:strVal val="#ppt_x"/>
                                          </p:val>
                                        </p:tav>
                                      </p:tavLst>
                                    </p:anim>
                                    <p:anim calcmode="lin" valueType="num">
                                      <p:cBhvr>
                                        <p:cTn id="2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42"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Pentagone 10"/>
          <p:cNvSpPr/>
          <p:nvPr/>
        </p:nvSpPr>
        <p:spPr>
          <a:xfrm>
            <a:off x="0" y="1055362"/>
            <a:ext cx="5584160" cy="457200"/>
          </a:xfrm>
          <a:prstGeom prst="homePlat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800" dirty="0" smtClean="0"/>
              <a:t>OBJECTIFS</a:t>
            </a:r>
            <a:endParaRPr lang="fr-FR" sz="2800" dirty="0"/>
          </a:p>
        </p:txBody>
      </p:sp>
      <p:sp>
        <p:nvSpPr>
          <p:cNvPr id="13" name="Rounded Rectangle 12"/>
          <p:cNvSpPr/>
          <p:nvPr/>
        </p:nvSpPr>
        <p:spPr>
          <a:xfrm flipH="1">
            <a:off x="3415006" y="179551"/>
            <a:ext cx="496009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b="1" dirty="0" smtClean="0"/>
              <a:t>INTRODUCTION  (</a:t>
            </a:r>
            <a:r>
              <a:rPr lang="fr-FR" sz="3200" b="1" dirty="0"/>
              <a:t>5</a:t>
            </a:r>
            <a:r>
              <a:rPr lang="fr-FR" sz="3200" b="1" dirty="0" smtClean="0"/>
              <a:t>/5)</a:t>
            </a:r>
            <a:endParaRPr lang="en-US" sz="3200" b="1" dirty="0"/>
          </a:p>
        </p:txBody>
      </p:sp>
      <p:sp>
        <p:nvSpPr>
          <p:cNvPr id="21" name="Right Triangle 20"/>
          <p:cNvSpPr/>
          <p:nvPr/>
        </p:nvSpPr>
        <p:spPr>
          <a:xfrm flipH="1">
            <a:off x="11282917" y="5927650"/>
            <a:ext cx="909083" cy="92503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M" sz="2800" dirty="0"/>
              <a:t>8</a:t>
            </a:r>
            <a:endParaRPr lang="en-US" sz="2800" dirty="0"/>
          </a:p>
        </p:txBody>
      </p:sp>
      <p:sp>
        <p:nvSpPr>
          <p:cNvPr id="29" name="ZoneTexte 15"/>
          <p:cNvSpPr txBox="1"/>
          <p:nvPr/>
        </p:nvSpPr>
        <p:spPr>
          <a:xfrm>
            <a:off x="6138509" y="5219764"/>
            <a:ext cx="5640574" cy="707886"/>
          </a:xfrm>
          <a:prstGeom prst="rect">
            <a:avLst/>
          </a:prstGeom>
          <a:noFill/>
        </p:spPr>
        <p:txBody>
          <a:bodyPr wrap="square" rtlCol="0">
            <a:spAutoFit/>
          </a:bodyPr>
          <a:lstStyle/>
          <a:p>
            <a:pPr algn="ctr"/>
            <a:r>
              <a:rPr lang="fr-FR" sz="2000" b="1" dirty="0" smtClean="0">
                <a:solidFill>
                  <a:srgbClr val="002060"/>
                </a:solidFill>
                <a:effectLst>
                  <a:outerShdw blurRad="38100" dist="38100" dir="2700000" algn="tl">
                    <a:srgbClr val="000000">
                      <a:alpha val="43137"/>
                    </a:srgbClr>
                  </a:outerShdw>
                </a:effectLst>
                <a:cs typeface="Andalus" panose="02020603050405020304" pitchFamily="18" charset="-78"/>
              </a:rPr>
              <a:t>Réaliser une application mobile </a:t>
            </a:r>
          </a:p>
          <a:p>
            <a:pPr algn="ctr"/>
            <a:r>
              <a:rPr lang="fr-CM" sz="2000" b="1" dirty="0" smtClean="0">
                <a:solidFill>
                  <a:srgbClr val="002060"/>
                </a:solidFill>
                <a:effectLst>
                  <a:outerShdw blurRad="38100" dist="38100" dir="2700000" algn="tl">
                    <a:srgbClr val="000000">
                      <a:alpha val="43137"/>
                    </a:srgbClr>
                  </a:outerShdw>
                </a:effectLst>
                <a:cs typeface="Andalus" panose="02020603050405020304" pitchFamily="18" charset="-78"/>
              </a:rPr>
              <a:t>Qui interagira avec le module Odoo. </a:t>
            </a:r>
            <a:endParaRPr lang="fr-FR" sz="2000" b="1" dirty="0">
              <a:solidFill>
                <a:srgbClr val="002060"/>
              </a:solidFill>
              <a:effectLst>
                <a:outerShdw blurRad="38100" dist="38100" dir="2700000" algn="tl">
                  <a:srgbClr val="000000">
                    <a:alpha val="43137"/>
                  </a:srgbClr>
                </a:outerShdw>
              </a:effectLst>
              <a:cs typeface="Andalus" panose="02020603050405020304" pitchFamily="18" charset="-78"/>
            </a:endParaRPr>
          </a:p>
        </p:txBody>
      </p:sp>
      <p:sp>
        <p:nvSpPr>
          <p:cNvPr id="30" name="ZoneTexte 15"/>
          <p:cNvSpPr txBox="1"/>
          <p:nvPr/>
        </p:nvSpPr>
        <p:spPr>
          <a:xfrm>
            <a:off x="-554349" y="5219764"/>
            <a:ext cx="6138509" cy="707886"/>
          </a:xfrm>
          <a:prstGeom prst="rect">
            <a:avLst/>
          </a:prstGeom>
          <a:noFill/>
        </p:spPr>
        <p:txBody>
          <a:bodyPr wrap="square" rtlCol="0">
            <a:spAutoFit/>
          </a:bodyPr>
          <a:lstStyle/>
          <a:p>
            <a:pPr algn="ctr"/>
            <a:r>
              <a:rPr lang="fr-FR" sz="2000" b="1" dirty="0" smtClean="0">
                <a:solidFill>
                  <a:srgbClr val="002060"/>
                </a:solidFill>
                <a:effectLst>
                  <a:outerShdw blurRad="38100" dist="38100" dir="2700000" algn="tl">
                    <a:srgbClr val="000000">
                      <a:alpha val="43137"/>
                    </a:srgbClr>
                  </a:outerShdw>
                </a:effectLst>
                <a:cs typeface="Andalus" panose="02020603050405020304" pitchFamily="18" charset="-78"/>
              </a:rPr>
              <a:t>Réaliser un module Odoo</a:t>
            </a:r>
          </a:p>
          <a:p>
            <a:pPr algn="ctr"/>
            <a:r>
              <a:rPr lang="fr-CM" sz="2000" b="1" dirty="0" smtClean="0">
                <a:solidFill>
                  <a:srgbClr val="002060"/>
                </a:solidFill>
                <a:effectLst>
                  <a:outerShdw blurRad="38100" dist="38100" dir="2700000" algn="tl">
                    <a:srgbClr val="000000">
                      <a:alpha val="43137"/>
                    </a:srgbClr>
                  </a:outerShdw>
                </a:effectLst>
                <a:cs typeface="Andalus" panose="02020603050405020304" pitchFamily="18" charset="-78"/>
              </a:rPr>
              <a:t>De double authentification</a:t>
            </a:r>
            <a:endParaRPr lang="fr-FR" sz="2000" b="1" dirty="0">
              <a:solidFill>
                <a:srgbClr val="002060"/>
              </a:solidFill>
              <a:effectLst>
                <a:outerShdw blurRad="38100" dist="38100" dir="2700000" algn="tl">
                  <a:srgbClr val="000000">
                    <a:alpha val="43137"/>
                  </a:srgbClr>
                </a:outerShdw>
              </a:effectLst>
              <a:cs typeface="Andalus" panose="02020603050405020304" pitchFamily="18" charset="-78"/>
            </a:endParaRPr>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67" y="2237818"/>
            <a:ext cx="3906870" cy="2936265"/>
          </a:xfrm>
          <a:prstGeom prst="roundRect">
            <a:avLst>
              <a:gd name="adj" fmla="val 8594"/>
            </a:avLst>
          </a:prstGeom>
          <a:solidFill>
            <a:srgbClr val="FFFFFF">
              <a:shade val="85000"/>
            </a:srgbClr>
          </a:solidFill>
          <a:ln>
            <a:noFill/>
          </a:ln>
          <a:effectLst>
            <a:outerShdw blurRad="44450" dist="27940" dir="5400000" algn="ctr">
              <a:srgbClr val="000000">
                <a:alpha val="32000"/>
              </a:srgbClr>
            </a:outerShdw>
            <a:reflection blurRad="12700" stA="38000" endPos="28000" dist="5000" dir="5400000" sy="-100000" algn="bl" rotWithShape="0"/>
          </a:effectLst>
          <a:scene3d>
            <a:camera prst="orthographicFront">
              <a:rot lat="0" lon="0" rev="0"/>
            </a:camera>
            <a:lightRig rig="balanced" dir="t">
              <a:rot lat="0" lon="0" rev="8700000"/>
            </a:lightRig>
          </a:scene3d>
          <a:sp3d>
            <a:bevelT w="190500" h="38100"/>
          </a:sp3d>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3427" y="2167430"/>
            <a:ext cx="1974974" cy="31718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Flèche courbée vers le bas 3"/>
          <p:cNvSpPr/>
          <p:nvPr/>
        </p:nvSpPr>
        <p:spPr>
          <a:xfrm>
            <a:off x="4468340" y="2479965"/>
            <a:ext cx="3615087" cy="6412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 name="Flèche courbée vers le bas 4"/>
          <p:cNvSpPr/>
          <p:nvPr/>
        </p:nvSpPr>
        <p:spPr>
          <a:xfrm flipH="1" flipV="1">
            <a:off x="4468339" y="4235525"/>
            <a:ext cx="3615086" cy="65874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7436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500"/>
                            </p:stCondLst>
                            <p:childTnLst>
                              <p:par>
                                <p:cTn id="15" presetID="21"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10" name="Group 7565">
            <a:extLst>
              <a:ext uri="{FF2B5EF4-FFF2-40B4-BE49-F238E27FC236}">
                <a16:creationId xmlns="" xmlns:a16="http://schemas.microsoft.com/office/drawing/2014/main" id="{399CDD69-EC4D-4BD3-858F-E980A413A44D}"/>
              </a:ext>
            </a:extLst>
          </p:cNvPr>
          <p:cNvGrpSpPr/>
          <p:nvPr/>
        </p:nvGrpSpPr>
        <p:grpSpPr>
          <a:xfrm>
            <a:off x="0" y="626"/>
            <a:ext cx="11539223" cy="6857374"/>
            <a:chOff x="0" y="0"/>
            <a:chExt cx="11539729" cy="6857999"/>
          </a:xfrm>
          <a:solidFill>
            <a:schemeClr val="accent1">
              <a:lumMod val="75000"/>
            </a:schemeClr>
          </a:solidFill>
        </p:grpSpPr>
        <p:sp>
          <p:nvSpPr>
            <p:cNvPr id="11" name="Shape 121">
              <a:extLst>
                <a:ext uri="{FF2B5EF4-FFF2-40B4-BE49-F238E27FC236}">
                  <a16:creationId xmlns="" xmlns:a16="http://schemas.microsoft.com/office/drawing/2014/main" id="{A2BD3791-C3E9-4469-BAAF-989E7D390F70}"/>
                </a:ext>
              </a:extLst>
            </p:cNvPr>
            <p:cNvSpPr/>
            <p:nvPr/>
          </p:nvSpPr>
          <p:spPr>
            <a:xfrm>
              <a:off x="7595616" y="3514344"/>
              <a:ext cx="1185672" cy="394716"/>
            </a:xfrm>
            <a:custGeom>
              <a:avLst/>
              <a:gdLst/>
              <a:ahLst/>
              <a:cxnLst/>
              <a:rect l="0" t="0" r="0" b="0"/>
              <a:pathLst>
                <a:path w="1185672" h="394716">
                  <a:moveTo>
                    <a:pt x="384428" y="0"/>
                  </a:moveTo>
                  <a:lnTo>
                    <a:pt x="1185672" y="394716"/>
                  </a:lnTo>
                  <a:lnTo>
                    <a:pt x="0" y="394716"/>
                  </a:lnTo>
                  <a:lnTo>
                    <a:pt x="384428" y="0"/>
                  </a:lnTo>
                  <a:close/>
                </a:path>
              </a:pathLst>
            </a:custGeom>
            <a:grpFill/>
            <a:ln w="0" cap="flat">
              <a:miter lim="127000"/>
            </a:ln>
          </p:spPr>
          <p:style>
            <a:lnRef idx="0">
              <a:srgbClr val="000000">
                <a:alpha val="0"/>
              </a:srgbClr>
            </a:lnRef>
            <a:fillRef idx="1">
              <a:srgbClr val="26324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2" name="Shape 10504">
              <a:extLst>
                <a:ext uri="{FF2B5EF4-FFF2-40B4-BE49-F238E27FC236}">
                  <a16:creationId xmlns="" xmlns:a16="http://schemas.microsoft.com/office/drawing/2014/main" id="{1E2D49B0-FDF9-418B-8FD2-0F824F960521}"/>
                </a:ext>
              </a:extLst>
            </p:cNvPr>
            <p:cNvSpPr/>
            <p:nvPr/>
          </p:nvSpPr>
          <p:spPr>
            <a:xfrm>
              <a:off x="0" y="0"/>
              <a:ext cx="4700016" cy="6857999"/>
            </a:xfrm>
            <a:custGeom>
              <a:avLst/>
              <a:gdLst/>
              <a:ahLst/>
              <a:cxnLst/>
              <a:rect l="0" t="0" r="0" b="0"/>
              <a:pathLst>
                <a:path w="4700016" h="6857999">
                  <a:moveTo>
                    <a:pt x="0" y="0"/>
                  </a:moveTo>
                  <a:lnTo>
                    <a:pt x="4700016" y="0"/>
                  </a:lnTo>
                  <a:lnTo>
                    <a:pt x="4700016" y="6857999"/>
                  </a:lnTo>
                  <a:lnTo>
                    <a:pt x="0" y="6857999"/>
                  </a:lnTo>
                  <a:lnTo>
                    <a:pt x="0" y="0"/>
                  </a:lnTo>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3" name="Shape 123">
              <a:extLst>
                <a:ext uri="{FF2B5EF4-FFF2-40B4-BE49-F238E27FC236}">
                  <a16:creationId xmlns="" xmlns:a16="http://schemas.microsoft.com/office/drawing/2014/main" id="{33CCEF8B-19DB-417E-8B71-A36EE31423A7}"/>
                </a:ext>
              </a:extLst>
            </p:cNvPr>
            <p:cNvSpPr/>
            <p:nvPr/>
          </p:nvSpPr>
          <p:spPr>
            <a:xfrm>
              <a:off x="4690872" y="0"/>
              <a:ext cx="6848857" cy="6848856"/>
            </a:xfrm>
            <a:custGeom>
              <a:avLst/>
              <a:gdLst/>
              <a:ahLst/>
              <a:cxnLst/>
              <a:rect l="0" t="0" r="0" b="0"/>
              <a:pathLst>
                <a:path w="6848857" h="6848856">
                  <a:moveTo>
                    <a:pt x="0" y="0"/>
                  </a:moveTo>
                  <a:lnTo>
                    <a:pt x="6848857" y="0"/>
                  </a:lnTo>
                  <a:lnTo>
                    <a:pt x="0" y="6848856"/>
                  </a:lnTo>
                  <a:lnTo>
                    <a:pt x="0" y="0"/>
                  </a:lnTo>
                  <a:close/>
                </a:path>
              </a:pathLst>
            </a:custGeom>
            <a:grpFill/>
            <a:ln w="0" cap="flat">
              <a:miter lim="127000"/>
            </a:ln>
          </p:spPr>
          <p:style>
            <a:lnRef idx="0">
              <a:srgbClr val="000000">
                <a:alpha val="0"/>
              </a:srgbClr>
            </a:lnRef>
            <a:fillRef idx="1">
              <a:srgbClr val="C7D3E6"/>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orbel" panose="020B0503020204020204"/>
                <a:ea typeface="+mn-ea"/>
                <a:cs typeface="+mn-cs"/>
              </a:endParaRPr>
            </a:p>
          </p:txBody>
        </p:sp>
        <p:sp>
          <p:nvSpPr>
            <p:cNvPr id="14" name="Shape 10505">
              <a:extLst>
                <a:ext uri="{FF2B5EF4-FFF2-40B4-BE49-F238E27FC236}">
                  <a16:creationId xmlns="" xmlns:a16="http://schemas.microsoft.com/office/drawing/2014/main" id="{A4CD4B01-3219-4926-9132-985E3DBA7146}"/>
                </a:ext>
              </a:extLst>
            </p:cNvPr>
            <p:cNvSpPr/>
            <p:nvPr/>
          </p:nvSpPr>
          <p:spPr>
            <a:xfrm>
              <a:off x="0" y="3899916"/>
              <a:ext cx="6085332" cy="2703577"/>
            </a:xfrm>
            <a:custGeom>
              <a:avLst/>
              <a:gdLst/>
              <a:ahLst/>
              <a:cxnLst/>
              <a:rect l="0" t="0" r="0" b="0"/>
              <a:pathLst>
                <a:path w="6085332" h="2703577">
                  <a:moveTo>
                    <a:pt x="0" y="0"/>
                  </a:moveTo>
                  <a:lnTo>
                    <a:pt x="6085332" y="0"/>
                  </a:lnTo>
                  <a:lnTo>
                    <a:pt x="6085332" y="2703577"/>
                  </a:lnTo>
                  <a:lnTo>
                    <a:pt x="0" y="2703577"/>
                  </a:lnTo>
                  <a:lnTo>
                    <a:pt x="0" y="0"/>
                  </a:lnTo>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5" name="Shape 125">
              <a:extLst>
                <a:ext uri="{FF2B5EF4-FFF2-40B4-BE49-F238E27FC236}">
                  <a16:creationId xmlns="" xmlns:a16="http://schemas.microsoft.com/office/drawing/2014/main" id="{44AB7045-02C8-431E-819D-65EE6CD7715C}"/>
                </a:ext>
              </a:extLst>
            </p:cNvPr>
            <p:cNvSpPr/>
            <p:nvPr/>
          </p:nvSpPr>
          <p:spPr>
            <a:xfrm>
              <a:off x="6082284" y="3899916"/>
              <a:ext cx="2703576" cy="2703576"/>
            </a:xfrm>
            <a:custGeom>
              <a:avLst/>
              <a:gdLst/>
              <a:ahLst/>
              <a:cxnLst/>
              <a:rect l="0" t="0" r="0" b="0"/>
              <a:pathLst>
                <a:path w="2703576" h="2703576">
                  <a:moveTo>
                    <a:pt x="0" y="0"/>
                  </a:moveTo>
                  <a:lnTo>
                    <a:pt x="2703576" y="0"/>
                  </a:lnTo>
                  <a:lnTo>
                    <a:pt x="0" y="2703576"/>
                  </a:lnTo>
                  <a:lnTo>
                    <a:pt x="0" y="0"/>
                  </a:lnTo>
                  <a:close/>
                </a:path>
              </a:pathLst>
            </a:custGeom>
            <a:grpFill/>
            <a:ln w="0" cap="flat">
              <a:miter lim="127000"/>
            </a:ln>
          </p:spPr>
          <p:style>
            <a:lnRef idx="0">
              <a:srgbClr val="000000">
                <a:alpha val="0"/>
              </a:srgbClr>
            </a:lnRef>
            <a:fillRef idx="1">
              <a:srgbClr val="3F5378"/>
            </a:fillRef>
            <a:effectRef idx="0">
              <a:scrgbClr r="0" g="0" b="0"/>
            </a:effectRef>
            <a:fontRef idx="none"/>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
          <p:nvSpPr>
            <p:cNvPr id="16" name="Rectangle 15">
              <a:extLst>
                <a:ext uri="{FF2B5EF4-FFF2-40B4-BE49-F238E27FC236}">
                  <a16:creationId xmlns="" xmlns:a16="http://schemas.microsoft.com/office/drawing/2014/main" id="{EB7AF74B-8C1C-45AB-8584-EC9CB075336D}"/>
                </a:ext>
              </a:extLst>
            </p:cNvPr>
            <p:cNvSpPr/>
            <p:nvPr/>
          </p:nvSpPr>
          <p:spPr>
            <a:xfrm>
              <a:off x="1352924" y="2402571"/>
              <a:ext cx="5140243" cy="1613115"/>
            </a:xfrm>
            <a:prstGeom prst="rect">
              <a:avLst/>
            </a:prstGeom>
            <a:no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4800" b="1" i="0" u="none" strike="noStrike" kern="1200" cap="none" spc="0" normalizeH="0" baseline="0" noProof="0" dirty="0" smtClean="0">
                  <a:ln>
                    <a:noFill/>
                  </a:ln>
                  <a:solidFill>
                    <a:srgbClr val="FFFFFF"/>
                  </a:solidFill>
                  <a:effectLst/>
                  <a:uLnTx/>
                  <a:uFillTx/>
                  <a:latin typeface="Arial" panose="020B0604020202020204" pitchFamily="34" charset="0"/>
                  <a:ea typeface="Arial" panose="020B0604020202020204" pitchFamily="34" charset="0"/>
                  <a:cs typeface="+mn-cs"/>
                </a:rPr>
                <a:t>ANALYSE </a:t>
              </a:r>
            </a:p>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4800" b="1" i="0" u="none" strike="noStrike" kern="1200" cap="none" spc="0" normalizeH="0" baseline="0" noProof="0" dirty="0" smtClean="0">
                  <a:ln>
                    <a:noFill/>
                  </a:ln>
                  <a:solidFill>
                    <a:srgbClr val="FFFFFF"/>
                  </a:solidFill>
                  <a:effectLst/>
                  <a:uLnTx/>
                  <a:uFillTx/>
                  <a:latin typeface="Arial" panose="020B0604020202020204" pitchFamily="34" charset="0"/>
                  <a:ea typeface="Arial" panose="020B0604020202020204" pitchFamily="34" charset="0"/>
                  <a:cs typeface="+mn-cs"/>
                </a:rPr>
                <a:t>ET </a:t>
              </a:r>
            </a:p>
            <a:p>
              <a:pPr marL="0" marR="0" lvl="0" indent="0" algn="ctr" defTabSz="457200" rtl="0" eaLnBrk="1" fontAlgn="auto" latinLnBrk="0" hangingPunct="1">
                <a:lnSpc>
                  <a:spcPct val="107000"/>
                </a:lnSpc>
                <a:spcBef>
                  <a:spcPts val="0"/>
                </a:spcBef>
                <a:spcAft>
                  <a:spcPts val="800"/>
                </a:spcAft>
                <a:buClrTx/>
                <a:buSzTx/>
                <a:buFontTx/>
                <a:buNone/>
                <a:tabLst/>
                <a:defRPr/>
              </a:pPr>
              <a:r>
                <a:rPr kumimoji="0" lang="fr-FR" sz="4800" b="1" i="0" u="none" strike="noStrike" kern="1200" cap="none" spc="0" normalizeH="0" baseline="0" noProof="0" dirty="0" smtClean="0">
                  <a:ln>
                    <a:noFill/>
                  </a:ln>
                  <a:solidFill>
                    <a:srgbClr val="FFFFFF"/>
                  </a:solidFill>
                  <a:effectLst/>
                  <a:uLnTx/>
                  <a:uFillTx/>
                  <a:latin typeface="Arial" panose="020B0604020202020204" pitchFamily="34" charset="0"/>
                  <a:ea typeface="Arial" panose="020B0604020202020204" pitchFamily="34" charset="0"/>
                  <a:cs typeface="+mn-cs"/>
                </a:rPr>
                <a:t>CONCEPTION</a:t>
              </a:r>
              <a:endParaRPr kumimoji="0" lang="fr-FR" sz="4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grpSp>
      <p:sp>
        <p:nvSpPr>
          <p:cNvPr id="18" name="Rectangle 17">
            <a:extLst>
              <a:ext uri="{FF2B5EF4-FFF2-40B4-BE49-F238E27FC236}">
                <a16:creationId xmlns="" xmlns:a16="http://schemas.microsoft.com/office/drawing/2014/main" id="{645065F5-C0F1-40EE-84F6-B89CB233428A}"/>
              </a:ext>
            </a:extLst>
          </p:cNvPr>
          <p:cNvSpPr/>
          <p:nvPr/>
        </p:nvSpPr>
        <p:spPr>
          <a:xfrm>
            <a:off x="9883303" y="2402978"/>
            <a:ext cx="1793074" cy="3132060"/>
          </a:xfrm>
          <a:prstGeom prst="rect">
            <a:avLst/>
          </a:prstGeom>
          <a:solidFill>
            <a:schemeClr val="bg1"/>
          </a:solidFill>
          <a:ln>
            <a:noFill/>
          </a:ln>
        </p:spPr>
        <p:txBody>
          <a:bodyPr vert="horz" lIns="0" tIns="0" rIns="0" bIns="0" rtlCol="0">
            <a:noAutofit/>
          </a:bodyPr>
          <a:lstStyle/>
          <a:p>
            <a:pPr marL="0" marR="0" lvl="0" indent="0" algn="ctr" defTabSz="457200" rtl="0" eaLnBrk="1" fontAlgn="auto" latinLnBrk="0" hangingPunct="1">
              <a:lnSpc>
                <a:spcPct val="107000"/>
              </a:lnSpc>
              <a:spcBef>
                <a:spcPts val="0"/>
              </a:spcBef>
              <a:spcAft>
                <a:spcPts val="800"/>
              </a:spcAft>
              <a:buClrTx/>
              <a:buSzTx/>
              <a:buFontTx/>
              <a:buNone/>
              <a:tabLst/>
              <a:defRPr/>
            </a:pPr>
            <a:r>
              <a:rPr lang="fr-FR" sz="16000" b="1" dirty="0">
                <a:solidFill>
                  <a:srgbClr val="30ACEC">
                    <a:lumMod val="75000"/>
                  </a:srgbClr>
                </a:solidFill>
                <a:latin typeface="Arial" panose="020B0604020202020204" pitchFamily="34" charset="0"/>
                <a:ea typeface="Calibri" panose="020F0502020204030204" pitchFamily="34" charset="0"/>
              </a:rPr>
              <a:t>2</a:t>
            </a:r>
            <a:endParaRPr kumimoji="0" lang="fr-FR" sz="1100" b="0" i="0" u="none" strike="noStrike" kern="1200" cap="none" spc="0" normalizeH="0" baseline="0" noProof="0" dirty="0">
              <a:ln>
                <a:noFill/>
              </a:ln>
              <a:solidFill>
                <a:srgbClr val="30ACEC">
                  <a:lumMod val="75000"/>
                </a:srgbClr>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91835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anim calcmode="lin" valueType="num">
                                      <p:cBhvr>
                                        <p:cTn id="8" dur="1500" fill="hold"/>
                                        <p:tgtEl>
                                          <p:spTgt spid="10"/>
                                        </p:tgtEl>
                                        <p:attrNameLst>
                                          <p:attrName>ppt_x</p:attrName>
                                        </p:attrNameLst>
                                      </p:cBhvr>
                                      <p:tavLst>
                                        <p:tav tm="0">
                                          <p:val>
                                            <p:strVal val="#ppt_x"/>
                                          </p:val>
                                        </p:tav>
                                        <p:tav tm="100000">
                                          <p:val>
                                            <p:strVal val="#ppt_x"/>
                                          </p:val>
                                        </p:tav>
                                      </p:tavLst>
                                    </p:anim>
                                    <p:anim calcmode="lin" valueType="num">
                                      <p:cBhvr>
                                        <p:cTn id="9" dur="15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19064</TotalTime>
  <Words>783</Words>
  <Application>Microsoft Office PowerPoint</Application>
  <PresentationFormat>Grand écran</PresentationFormat>
  <Paragraphs>212</Paragraphs>
  <Slides>26</Slides>
  <Notes>19</Notes>
  <HiddenSlides>0</HiddenSlides>
  <MMClips>1</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26</vt:i4>
      </vt:variant>
    </vt:vector>
  </HeadingPairs>
  <TitlesOfParts>
    <vt:vector size="38" baseType="lpstr">
      <vt:lpstr>Andalus</vt:lpstr>
      <vt:lpstr>Aparajita</vt:lpstr>
      <vt:lpstr>Arial</vt:lpstr>
      <vt:lpstr>Batang</vt:lpstr>
      <vt:lpstr>Bell MT</vt:lpstr>
      <vt:lpstr>Calibri</vt:lpstr>
      <vt:lpstr>Calibri Light</vt:lpstr>
      <vt:lpstr>Cambria</vt:lpstr>
      <vt:lpstr>Corbel</vt:lpstr>
      <vt:lpstr>Times New Roman</vt:lpstr>
      <vt:lpstr>Wingdings</vt:lpstr>
      <vt:lpstr>Office Theme</vt:lpstr>
      <vt:lpstr>THEME: CONCEPTION D'UN SYSTÈME DE DOUBLE AUTHENTIFICATION ET DE SIGNATURE NUMÉRIQUE SUR L'ERP ODOO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D’UNE APPLICATION MOBILE ANDROID DE RESERVATION DE SCOOTER, BASEE SUR LE MODELE « UBER »</dc:title>
  <dc:creator>Armand Pountie</dc:creator>
  <cp:lastModifiedBy>Vincent_Joel</cp:lastModifiedBy>
  <cp:revision>319</cp:revision>
  <dcterms:created xsi:type="dcterms:W3CDTF">2022-07-18T04:24:33Z</dcterms:created>
  <dcterms:modified xsi:type="dcterms:W3CDTF">2023-07-14T03:19:22Z</dcterms:modified>
</cp:coreProperties>
</file>